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98" r:id="rId3"/>
  </p:sldMasterIdLst>
  <p:notesMasterIdLst>
    <p:notesMasterId r:id="rId5"/>
  </p:notesMasterIdLst>
  <p:handoutMasterIdLst>
    <p:handoutMasterId r:id="rId20"/>
  </p:handoutMasterIdLst>
  <p:sldIdLst>
    <p:sldId id="362" r:id="rId4"/>
    <p:sldId id="363" r:id="rId6"/>
    <p:sldId id="404" r:id="rId7"/>
    <p:sldId id="457" r:id="rId8"/>
    <p:sldId id="420" r:id="rId9"/>
    <p:sldId id="424" r:id="rId10"/>
    <p:sldId id="443" r:id="rId11"/>
    <p:sldId id="444" r:id="rId12"/>
    <p:sldId id="448" r:id="rId13"/>
    <p:sldId id="451" r:id="rId14"/>
    <p:sldId id="449" r:id="rId15"/>
    <p:sldId id="452" r:id="rId16"/>
    <p:sldId id="450" r:id="rId17"/>
    <p:sldId id="453" r:id="rId18"/>
    <p:sldId id="435"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F58"/>
    <a:srgbClr val="01527F"/>
    <a:srgbClr val="011C27"/>
    <a:srgbClr val="FCF7DA"/>
    <a:srgbClr val="DF2123"/>
    <a:srgbClr val="F49E00"/>
    <a:srgbClr val="4256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16" autoAdjust="0"/>
    <p:restoredTop sz="96271"/>
  </p:normalViewPr>
  <p:slideViewPr>
    <p:cSldViewPr snapToGrid="0" snapToObjects="1">
      <p:cViewPr>
        <p:scale>
          <a:sx n="75" d="100"/>
          <a:sy n="75" d="100"/>
        </p:scale>
        <p:origin x="1710" y="816"/>
      </p:cViewPr>
      <p:guideLst>
        <p:guide orient="horz" pos="2039"/>
        <p:guide pos="3797"/>
      </p:guideLst>
    </p:cSldViewPr>
  </p:slideViewPr>
  <p:outlineViewPr>
    <p:cViewPr>
      <p:scale>
        <a:sx n="33" d="100"/>
        <a:sy n="33" d="100"/>
      </p:scale>
      <p:origin x="0" y="0"/>
    </p:cViewPr>
  </p:outlineViewPr>
  <p:notesTextViewPr>
    <p:cViewPr>
      <p:scale>
        <a:sx n="1" d="1"/>
        <a:sy n="1" d="1"/>
      </p:scale>
      <p:origin x="0" y="0"/>
    </p:cViewPr>
  </p:notesTextViewPr>
  <p:sorterViewPr>
    <p:cViewPr>
      <p:scale>
        <a:sx n="196" d="100"/>
        <a:sy n="19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gs" Target="tags/tag4.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圆角矩形 8"/>
          <p:cNvSpPr/>
          <p:nvPr userDrawn="1"/>
        </p:nvSpPr>
        <p:spPr>
          <a:xfrm>
            <a:off x="-1251391" y="-411145"/>
            <a:ext cx="1619148" cy="1217525"/>
          </a:xfrm>
          <a:prstGeom prst="roundRect">
            <a:avLst>
              <a:gd name="adj" fmla="val 14907"/>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0" name="圆角矩形 9"/>
          <p:cNvSpPr/>
          <p:nvPr userDrawn="1"/>
        </p:nvSpPr>
        <p:spPr>
          <a:xfrm>
            <a:off x="-580937" y="-335230"/>
            <a:ext cx="1324516" cy="714803"/>
          </a:xfrm>
          <a:prstGeom prst="roundRect">
            <a:avLst>
              <a:gd name="adj" fmla="val 2314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7" name="椭圆 6"/>
          <p:cNvSpPr/>
          <p:nvPr userDrawn="1"/>
        </p:nvSpPr>
        <p:spPr>
          <a:xfrm>
            <a:off x="280387" y="292506"/>
            <a:ext cx="174134" cy="174134"/>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思源黑体" panose="020B0500000000000000" pitchFamily="34" charset="-122"/>
              <a:ea typeface="思源黑体" panose="020B0500000000000000" pitchFamily="34" charset="-122"/>
            </a:endParaRPr>
          </a:p>
        </p:txBody>
      </p:sp>
      <p:sp>
        <p:nvSpPr>
          <p:cNvPr id="11" name="文本框 10"/>
          <p:cNvSpPr txBox="1"/>
          <p:nvPr userDrawn="1"/>
        </p:nvSpPr>
        <p:spPr>
          <a:xfrm>
            <a:off x="744373" y="147940"/>
            <a:ext cx="2839157" cy="523220"/>
          </a:xfrm>
          <a:prstGeom prst="rect">
            <a:avLst/>
          </a:prstGeom>
          <a:noFill/>
        </p:spPr>
        <p:txBody>
          <a:bodyPr wrap="square" rtlCol="0">
            <a:spAutoFit/>
          </a:bodyPr>
          <a:lstStyle/>
          <a:p>
            <a:pPr algn="dist"/>
            <a:r>
              <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rPr>
              <a:t>请在此输入标题</a:t>
            </a:r>
            <a:endParaRPr kumimoji="1" lang="zh-CN" altLang="en-US" sz="2800" dirty="0">
              <a:solidFill>
                <a:schemeClr val="tx1">
                  <a:lumMod val="75000"/>
                  <a:lumOff val="25000"/>
                </a:schemeClr>
              </a:solidFill>
              <a:latin typeface="造字工房悦黑体验版纤细体" pitchFamily="50" charset="-122"/>
              <a:ea typeface="造字工房悦黑体验版纤细体" pitchFamily="50"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0" Type="http://schemas.openxmlformats.org/officeDocument/2006/relationships/theme" Target="../theme/theme1.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alpha val="3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mc:AlternateContent xmlns:mc="http://schemas.openxmlformats.org/markup-compatibility/2006">
    <mc:Choice xmlns:p14="http://schemas.microsoft.com/office/powerpoint/2010/main" Requires="p14">
      <p:transition spd="slow" p14:dur="2000" advTm="3000"/>
    </mc:Choice>
    <mc:Fallback>
      <p:transition spd="slow" advTm="3000"/>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505840" y="4161938"/>
            <a:ext cx="3543300"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3" name="圆角矩形 2"/>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5" name="文本框 4"/>
          <p:cNvSpPr txBox="1"/>
          <p:nvPr/>
        </p:nvSpPr>
        <p:spPr>
          <a:xfrm>
            <a:off x="4708327" y="2292704"/>
            <a:ext cx="3138326" cy="369332"/>
          </a:xfrm>
          <a:prstGeom prst="rect">
            <a:avLst/>
          </a:prstGeom>
          <a:noFill/>
        </p:spPr>
        <p:txBody>
          <a:bodyPr wrap="square" rtlCol="0">
            <a:spAutoFit/>
          </a:bodyPr>
          <a:lstStyle/>
          <a:p>
            <a:pPr algn="dist"/>
            <a:r>
              <a:rPr kumimoji="1" lang="en-US" altLang="zh-CN" dirty="0">
                <a:solidFill>
                  <a:schemeClr val="tx1">
                    <a:lumMod val="65000"/>
                    <a:lumOff val="35000"/>
                  </a:schemeClr>
                </a:solidFill>
                <a:cs typeface="+mn-ea"/>
                <a:sym typeface="+mn-lt"/>
              </a:rPr>
              <a:t>MINIMAL</a:t>
            </a:r>
            <a:r>
              <a:rPr kumimoji="1" lang="zh-CN" altLang="en-US" dirty="0">
                <a:solidFill>
                  <a:schemeClr val="tx1">
                    <a:lumMod val="65000"/>
                    <a:lumOff val="35000"/>
                  </a:schemeClr>
                </a:solidFill>
                <a:cs typeface="+mn-ea"/>
                <a:sym typeface="+mn-lt"/>
              </a:rPr>
              <a:t> </a:t>
            </a:r>
            <a:r>
              <a:rPr kumimoji="1" lang="en-US" altLang="zh-CN" dirty="0">
                <a:solidFill>
                  <a:schemeClr val="tx1">
                    <a:lumMod val="65000"/>
                    <a:lumOff val="35000"/>
                  </a:schemeClr>
                </a:solidFill>
                <a:cs typeface="+mn-ea"/>
                <a:sym typeface="+mn-lt"/>
              </a:rPr>
              <a:t>STYLE</a:t>
            </a:r>
            <a:endParaRPr kumimoji="1" lang="zh-CN" altLang="en-US" dirty="0">
              <a:solidFill>
                <a:schemeClr val="tx1">
                  <a:lumMod val="65000"/>
                  <a:lumOff val="35000"/>
                </a:schemeClr>
              </a:solidFill>
              <a:cs typeface="+mn-ea"/>
              <a:sym typeface="+mn-lt"/>
            </a:endParaRPr>
          </a:p>
        </p:txBody>
      </p:sp>
      <p:sp>
        <p:nvSpPr>
          <p:cNvPr id="6" name="文本框 5"/>
          <p:cNvSpPr txBox="1"/>
          <p:nvPr/>
        </p:nvSpPr>
        <p:spPr>
          <a:xfrm>
            <a:off x="3984665" y="2669123"/>
            <a:ext cx="4585649" cy="1322070"/>
          </a:xfrm>
          <a:prstGeom prst="rect">
            <a:avLst/>
          </a:prstGeom>
          <a:noFill/>
        </p:spPr>
        <p:txBody>
          <a:bodyPr wrap="square" rtlCol="0">
            <a:spAutoFit/>
          </a:bodyPr>
          <a:lstStyle/>
          <a:p>
            <a:pPr algn="dist"/>
            <a:r>
              <a:rPr kumimoji="1" lang="zh-CN" altLang="en-US" sz="8000" dirty="0">
                <a:solidFill>
                  <a:schemeClr val="tx1">
                    <a:lumMod val="65000"/>
                    <a:lumOff val="35000"/>
                  </a:schemeClr>
                </a:solidFill>
                <a:cs typeface="+mn-ea"/>
                <a:sym typeface="+mn-lt"/>
              </a:rPr>
              <a:t>斗地主</a:t>
            </a:r>
            <a:endParaRPr kumimoji="1" lang="zh-CN" altLang="en-US" sz="8000" dirty="0">
              <a:solidFill>
                <a:schemeClr val="tx1">
                  <a:lumMod val="65000"/>
                  <a:lumOff val="35000"/>
                </a:schemeClr>
              </a:solidFill>
              <a:cs typeface="+mn-ea"/>
              <a:sym typeface="+mn-lt"/>
            </a:endParaRPr>
          </a:p>
        </p:txBody>
      </p:sp>
      <p:sp>
        <p:nvSpPr>
          <p:cNvPr id="7" name="文本框 6"/>
          <p:cNvSpPr txBox="1"/>
          <p:nvPr/>
        </p:nvSpPr>
        <p:spPr>
          <a:xfrm>
            <a:off x="4683125" y="4192905"/>
            <a:ext cx="3190875" cy="337185"/>
          </a:xfrm>
          <a:prstGeom prst="rect">
            <a:avLst/>
          </a:prstGeom>
          <a:noFill/>
        </p:spPr>
        <p:txBody>
          <a:bodyPr wrap="square" rtlCol="0">
            <a:spAutoFit/>
          </a:bodyPr>
          <a:lstStyle/>
          <a:p>
            <a:pPr algn="ctr"/>
            <a:r>
              <a:rPr kumimoji="1" lang="zh-CN" sz="1600" dirty="0">
                <a:solidFill>
                  <a:schemeClr val="bg1"/>
                </a:solidFill>
                <a:cs typeface="+mn-ea"/>
                <a:sym typeface="+mn-lt"/>
              </a:rPr>
              <a:t>未完成版</a:t>
            </a:r>
            <a:endParaRPr kumimoji="1" lang="zh-CN" sz="1600" dirty="0">
              <a:solidFill>
                <a:schemeClr val="bg1"/>
              </a:solidFill>
              <a:cs typeface="+mn-ea"/>
              <a:sym typeface="+mn-lt"/>
            </a:endParaRPr>
          </a:p>
        </p:txBody>
      </p:sp>
      <p:sp>
        <p:nvSpPr>
          <p:cNvPr id="16" name="圆角矩形 15"/>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7" name="椭圆 16"/>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8" name="圆角矩形 17"/>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椭圆 18"/>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nvGrpSpPr>
          <p:cNvPr id="10" name="组合 9"/>
          <p:cNvGrpSpPr/>
          <p:nvPr/>
        </p:nvGrpSpPr>
        <p:grpSpPr>
          <a:xfrm>
            <a:off x="5843270" y="4711065"/>
            <a:ext cx="1783080" cy="1293495"/>
            <a:chOff x="15630" y="6067"/>
            <a:chExt cx="2808" cy="2037"/>
          </a:xfrm>
        </p:grpSpPr>
        <p:sp>
          <p:nvSpPr>
            <p:cNvPr id="2" name="文本框 1"/>
            <p:cNvSpPr txBox="1"/>
            <p:nvPr/>
          </p:nvSpPr>
          <p:spPr>
            <a:xfrm>
              <a:off x="15630" y="6067"/>
              <a:ext cx="2808" cy="580"/>
            </a:xfrm>
            <a:prstGeom prst="rect">
              <a:avLst/>
            </a:prstGeom>
            <a:noFill/>
          </p:spPr>
          <p:txBody>
            <a:bodyPr wrap="none" rtlCol="0">
              <a:spAutoFit/>
            </a:bodyPr>
            <a:p>
              <a:r>
                <a:rPr lang="zh-CN" altLang="en-US"/>
                <a:t>指导老师：龚伟</a:t>
              </a:r>
              <a:endParaRPr lang="zh-CN" altLang="en-US"/>
            </a:p>
          </p:txBody>
        </p:sp>
        <p:sp>
          <p:nvSpPr>
            <p:cNvPr id="4" name="文本框 3"/>
            <p:cNvSpPr txBox="1"/>
            <p:nvPr/>
          </p:nvSpPr>
          <p:spPr>
            <a:xfrm>
              <a:off x="15630" y="6554"/>
              <a:ext cx="1368" cy="580"/>
            </a:xfrm>
            <a:prstGeom prst="rect">
              <a:avLst/>
            </a:prstGeom>
            <a:noFill/>
          </p:spPr>
          <p:txBody>
            <a:bodyPr wrap="none" rtlCol="0">
              <a:spAutoFit/>
            </a:bodyPr>
            <a:p>
              <a:r>
                <a:rPr lang="zh-CN" altLang="en-US"/>
                <a:t>王瑶瑶</a:t>
              </a:r>
              <a:endParaRPr lang="zh-CN" altLang="en-US"/>
            </a:p>
          </p:txBody>
        </p:sp>
        <p:sp>
          <p:nvSpPr>
            <p:cNvPr id="8" name="文本框 7"/>
            <p:cNvSpPr txBox="1"/>
            <p:nvPr/>
          </p:nvSpPr>
          <p:spPr>
            <a:xfrm>
              <a:off x="15632" y="7015"/>
              <a:ext cx="1368" cy="580"/>
            </a:xfrm>
            <a:prstGeom prst="rect">
              <a:avLst/>
            </a:prstGeom>
            <a:noFill/>
          </p:spPr>
          <p:txBody>
            <a:bodyPr wrap="square" rtlCol="0">
              <a:spAutoFit/>
            </a:bodyPr>
            <a:p>
              <a:r>
                <a:rPr lang="zh-CN" altLang="en-US"/>
                <a:t>伍静茹</a:t>
              </a:r>
              <a:endParaRPr lang="zh-CN" altLang="en-US"/>
            </a:p>
          </p:txBody>
        </p:sp>
        <p:sp>
          <p:nvSpPr>
            <p:cNvPr id="9" name="文本框 8"/>
            <p:cNvSpPr txBox="1"/>
            <p:nvPr/>
          </p:nvSpPr>
          <p:spPr>
            <a:xfrm>
              <a:off x="15810" y="7524"/>
              <a:ext cx="1008" cy="580"/>
            </a:xfrm>
            <a:prstGeom prst="rect">
              <a:avLst/>
            </a:prstGeom>
            <a:noFill/>
          </p:spPr>
          <p:txBody>
            <a:bodyPr wrap="none" rtlCol="0">
              <a:spAutoFit/>
            </a:bodyPr>
            <a:p>
              <a:r>
                <a:rPr lang="zh-CN" altLang="en-US"/>
                <a:t>刘予</a:t>
              </a: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luo-1"/>
          <p:cNvPicPr>
            <a:picLocks noChangeAspect="1"/>
          </p:cNvPicPr>
          <p:nvPr/>
        </p:nvPicPr>
        <p:blipFill>
          <a:blip r:embed="rId1"/>
          <a:stretch>
            <a:fillRect/>
          </a:stretch>
        </p:blipFill>
        <p:spPr>
          <a:xfrm>
            <a:off x="4543425" y="74295"/>
            <a:ext cx="5098415" cy="3177540"/>
          </a:xfrm>
          <a:prstGeom prst="rect">
            <a:avLst/>
          </a:prstGeom>
        </p:spPr>
      </p:pic>
      <p:pic>
        <p:nvPicPr>
          <p:cNvPr id="3" name="图片 2" descr="luo-2"/>
          <p:cNvPicPr>
            <a:picLocks noChangeAspect="1"/>
          </p:cNvPicPr>
          <p:nvPr/>
        </p:nvPicPr>
        <p:blipFill>
          <a:blip r:embed="rId2"/>
          <a:stretch>
            <a:fillRect/>
          </a:stretch>
        </p:blipFill>
        <p:spPr>
          <a:xfrm>
            <a:off x="567055" y="3437255"/>
            <a:ext cx="3444875" cy="3353435"/>
          </a:xfrm>
          <a:prstGeom prst="rect">
            <a:avLst/>
          </a:prstGeom>
        </p:spPr>
      </p:pic>
      <p:pic>
        <p:nvPicPr>
          <p:cNvPr id="4" name="图片 3" descr="luo-3"/>
          <p:cNvPicPr>
            <a:picLocks noChangeAspect="1"/>
          </p:cNvPicPr>
          <p:nvPr/>
        </p:nvPicPr>
        <p:blipFill>
          <a:blip r:embed="rId3"/>
          <a:stretch>
            <a:fillRect/>
          </a:stretch>
        </p:blipFill>
        <p:spPr>
          <a:xfrm>
            <a:off x="4340225" y="3302000"/>
            <a:ext cx="7052945" cy="3488690"/>
          </a:xfrm>
          <a:prstGeom prst="rect">
            <a:avLst/>
          </a:prstGeom>
        </p:spPr>
      </p:pic>
      <p:pic>
        <p:nvPicPr>
          <p:cNvPr id="5" name="图片 4" descr="luo-4"/>
          <p:cNvPicPr>
            <a:picLocks noChangeAspect="1"/>
          </p:cNvPicPr>
          <p:nvPr/>
        </p:nvPicPr>
        <p:blipFill>
          <a:blip r:embed="rId4"/>
          <a:stretch>
            <a:fillRect/>
          </a:stretch>
        </p:blipFill>
        <p:spPr>
          <a:xfrm>
            <a:off x="787400" y="85090"/>
            <a:ext cx="3448050" cy="3166745"/>
          </a:xfrm>
          <a:prstGeom prst="rect">
            <a:avLst/>
          </a:prstGeom>
        </p:spPr>
      </p:pic>
      <p:sp>
        <p:nvSpPr>
          <p:cNvPr id="18" name="圆角矩形 17"/>
          <p:cNvSpPr/>
          <p:nvPr/>
        </p:nvSpPr>
        <p:spPr>
          <a:xfrm>
            <a:off x="9949815" y="875665"/>
            <a:ext cx="1681480" cy="589915"/>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a:cs typeface="+mn-ea"/>
                <a:sym typeface="+mn-lt"/>
              </a:rPr>
              <a:t>出牌逻辑</a:t>
            </a: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a:xfrm>
            <a:off x="440690" y="460375"/>
            <a:ext cx="5201285" cy="589915"/>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cs typeface="+mn-ea"/>
                <a:sym typeface="+mn-lt"/>
              </a:rPr>
              <a:t>王瑶瑶：牌型算法</a:t>
            </a:r>
            <a:endParaRPr kumimoji="1" lang="zh-CN">
              <a:cs typeface="+mn-ea"/>
              <a:sym typeface="+mn-lt"/>
            </a:endParaRPr>
          </a:p>
        </p:txBody>
      </p:sp>
      <p:sp>
        <p:nvSpPr>
          <p:cNvPr id="47" name="8661124文本框 77"/>
          <p:cNvSpPr txBox="1"/>
          <p:nvPr>
            <p:custDataLst>
              <p:tags r:id="rId1"/>
            </p:custDataLst>
          </p:nvPr>
        </p:nvSpPr>
        <p:spPr>
          <a:xfrm flipH="1">
            <a:off x="440690" y="1120140"/>
            <a:ext cx="6297930" cy="865505"/>
          </a:xfrm>
          <a:prstGeom prst="rect">
            <a:avLst/>
          </a:prstGeom>
          <a:noFill/>
        </p:spPr>
        <p:txBody>
          <a:bodyPr wrap="square">
            <a:noAutofit/>
          </a:bodyPr>
          <a:p>
            <a:pPr algn="l">
              <a:lnSpc>
                <a:spcPct val="120000"/>
              </a:lnSpc>
            </a:pPr>
            <a:r>
              <a:rPr lang="zh-CN" altLang="en-US" sz="1400" dirty="0">
                <a:solidFill>
                  <a:schemeClr val="tx1">
                    <a:lumMod val="75000"/>
                    <a:lumOff val="25000"/>
                  </a:schemeClr>
                </a:solidFill>
                <a:cs typeface="+mn-ea"/>
                <a:sym typeface="+mn-lt"/>
              </a:rPr>
              <a:t>牌型的定义，判断牌型是否符合，设置权重，拆牌算法、判断牌是否能打出</a:t>
            </a:r>
            <a:endParaRPr lang="zh-CN" altLang="en-US" sz="1400" dirty="0">
              <a:solidFill>
                <a:schemeClr val="tx1">
                  <a:lumMod val="75000"/>
                  <a:lumOff val="25000"/>
                </a:schemeClr>
              </a:solidFill>
              <a:cs typeface="+mn-ea"/>
              <a:sym typeface="+mn-lt"/>
            </a:endParaRPr>
          </a:p>
          <a:p>
            <a:pPr algn="l">
              <a:lnSpc>
                <a:spcPct val="120000"/>
              </a:lnSpc>
            </a:pPr>
            <a:r>
              <a:rPr lang="zh-CN" altLang="en-US" sz="1400" b="1" dirty="0">
                <a:solidFill>
                  <a:schemeClr val="tx1">
                    <a:lumMod val="75000"/>
                    <a:lumOff val="25000"/>
                  </a:schemeClr>
                </a:solidFill>
                <a:cs typeface="+mn-ea"/>
                <a:sym typeface="+mn-lt"/>
              </a:rPr>
              <a:t>出牌的逻辑</a:t>
            </a:r>
            <a:endParaRPr lang="zh-CN" altLang="en-US" sz="1400" b="1" dirty="0">
              <a:solidFill>
                <a:schemeClr val="tx1">
                  <a:lumMod val="75000"/>
                  <a:lumOff val="25000"/>
                </a:schemeClr>
              </a:solidFill>
              <a:cs typeface="+mn-ea"/>
              <a:sym typeface="+mn-lt"/>
            </a:endParaRPr>
          </a:p>
          <a:p>
            <a:pPr algn="l">
              <a:lnSpc>
                <a:spcPct val="120000"/>
              </a:lnSpc>
            </a:pPr>
            <a:r>
              <a:rPr lang="zh-CN" altLang="en-US" sz="1400" dirty="0">
                <a:solidFill>
                  <a:schemeClr val="tx1">
                    <a:lumMod val="75000"/>
                    <a:lumOff val="25000"/>
                  </a:schemeClr>
                </a:solidFill>
                <a:cs typeface="+mn-ea"/>
                <a:sym typeface="+mn-lt"/>
              </a:rPr>
              <a:t>当前玩家选择出的牌是否大于上家出的牌，根据牌型出牌</a:t>
            </a:r>
            <a:endParaRPr lang="zh-CN" altLang="en-US" sz="1400" dirty="0">
              <a:solidFill>
                <a:schemeClr val="tx1">
                  <a:lumMod val="75000"/>
                  <a:lumOff val="25000"/>
                </a:schemeClr>
              </a:solidFill>
              <a:cs typeface="+mn-ea"/>
              <a:sym typeface="+mn-lt"/>
            </a:endParaRPr>
          </a:p>
          <a:p>
            <a:pPr algn="l">
              <a:lnSpc>
                <a:spcPct val="120000"/>
              </a:lnSpc>
            </a:pPr>
            <a:endParaRPr lang="zh-CN" altLang="en-US" sz="1400" dirty="0">
              <a:solidFill>
                <a:schemeClr val="tx1">
                  <a:lumMod val="75000"/>
                  <a:lumOff val="25000"/>
                </a:schemeClr>
              </a:solidFill>
              <a:cs typeface="+mn-ea"/>
              <a:sym typeface="+mn-lt"/>
            </a:endParaRPr>
          </a:p>
          <a:p>
            <a:pPr algn="l">
              <a:lnSpc>
                <a:spcPct val="120000"/>
              </a:lnSpc>
            </a:pPr>
            <a:endParaRPr lang="zh-CN" altLang="en-US" sz="1400" dirty="0">
              <a:solidFill>
                <a:schemeClr val="tx1">
                  <a:lumMod val="75000"/>
                  <a:lumOff val="25000"/>
                </a:schemeClr>
              </a:solidFill>
              <a:cs typeface="+mn-ea"/>
              <a:sym typeface="+mn-lt"/>
            </a:endParaRPr>
          </a:p>
        </p:txBody>
      </p:sp>
      <p:grpSp>
        <p:nvGrpSpPr>
          <p:cNvPr id="13" name="组合 12"/>
          <p:cNvGrpSpPr/>
          <p:nvPr/>
        </p:nvGrpSpPr>
        <p:grpSpPr>
          <a:xfrm>
            <a:off x="260903" y="2166621"/>
            <a:ext cx="5132070" cy="2882265"/>
            <a:chOff x="874713" y="1943101"/>
            <a:chExt cx="5132070" cy="2882265"/>
          </a:xfrm>
        </p:grpSpPr>
        <p:grpSp>
          <p:nvGrpSpPr>
            <p:cNvPr id="14" name="组合 13"/>
            <p:cNvGrpSpPr/>
            <p:nvPr/>
          </p:nvGrpSpPr>
          <p:grpSpPr>
            <a:xfrm>
              <a:off x="874713" y="1943101"/>
              <a:ext cx="5132070" cy="2882265"/>
              <a:chOff x="874713" y="1752601"/>
              <a:chExt cx="5132070" cy="2882265"/>
            </a:xfrm>
          </p:grpSpPr>
          <p:sp>
            <p:nvSpPr>
              <p:cNvPr id="29" name="矩形 28"/>
              <p:cNvSpPr/>
              <p:nvPr/>
            </p:nvSpPr>
            <p:spPr>
              <a:xfrm>
                <a:off x="874713" y="1752601"/>
                <a:ext cx="5132070" cy="288226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15" name="组合 14"/>
            <p:cNvGrpSpPr/>
            <p:nvPr/>
          </p:nvGrpSpPr>
          <p:grpSpPr>
            <a:xfrm>
              <a:off x="1255588" y="2142515"/>
              <a:ext cx="3941252" cy="2653872"/>
              <a:chOff x="7480179" y="3179862"/>
              <a:chExt cx="3941252" cy="2653872"/>
            </a:xfrm>
          </p:grpSpPr>
          <p:sp>
            <p:nvSpPr>
              <p:cNvPr id="27" name="矩形 26"/>
              <p:cNvSpPr/>
              <p:nvPr/>
            </p:nvSpPr>
            <p:spPr>
              <a:xfrm>
                <a:off x="7480179" y="3675369"/>
                <a:ext cx="3941252" cy="2158365"/>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办法一：将牌的命名（name：1-4.png）直接选用图片命名，获取图片第一个字符“1”为花色，第二个数字“4”为牌面。</a:t>
                </a:r>
                <a:endParaRPr lang="zh-CN" altLang="en-US" sz="1400" dirty="0">
                  <a:solidFill>
                    <a:schemeClr val="tx1">
                      <a:lumMod val="75000"/>
                      <a:lumOff val="25000"/>
                    </a:schemeClr>
                  </a:solidFill>
                  <a:cs typeface="+mn-ea"/>
                  <a:sym typeface="+mn-lt"/>
                </a:endParaRPr>
              </a:p>
              <a:p>
                <a:pPr algn="just">
                  <a:lnSpc>
                    <a:spcPct val="120000"/>
                  </a:lnSpc>
                </a:pPr>
                <a:r>
                  <a:rPr lang="zh-CN" altLang="en-US" sz="1400" dirty="0">
                    <a:solidFill>
                      <a:schemeClr val="tx1">
                        <a:lumMod val="75000"/>
                        <a:lumOff val="25000"/>
                      </a:schemeClr>
                    </a:solidFill>
                    <a:cs typeface="+mn-ea"/>
                    <a:sym typeface="+mn-lt"/>
                  </a:rPr>
                  <a:t>办法二：创建一个牌组将所有的牌列举出来，用画布将牌对应的suit和rank画出来</a:t>
                </a:r>
                <a:endParaRPr lang="zh-CN" altLang="en-US" sz="1400" dirty="0">
                  <a:solidFill>
                    <a:schemeClr val="tx1">
                      <a:lumMod val="75000"/>
                      <a:lumOff val="25000"/>
                    </a:schemeClr>
                  </a:solidFill>
                  <a:cs typeface="+mn-ea"/>
                  <a:sym typeface="+mn-lt"/>
                </a:endParaRPr>
              </a:p>
              <a:p>
                <a:pPr algn="just">
                  <a:lnSpc>
                    <a:spcPct val="120000"/>
                  </a:lnSpc>
                </a:pPr>
                <a:r>
                  <a:rPr lang="zh-CN" altLang="en-US" sz="1400" dirty="0">
                    <a:solidFill>
                      <a:schemeClr val="tx1">
                        <a:lumMod val="75000"/>
                        <a:lumOff val="25000"/>
                      </a:schemeClr>
                    </a:solidFill>
                    <a:cs typeface="+mn-ea"/>
                    <a:sym typeface="+mn-lt"/>
                  </a:rPr>
                  <a:t>两种方式均未实现参数成功传递的问题，虽然检测时两种都能显示对于牌但是无法与逻辑进行连接</a:t>
                </a:r>
                <a:endParaRPr lang="zh-CN" altLang="en-US" sz="1400" dirty="0">
                  <a:solidFill>
                    <a:schemeClr val="tx1">
                      <a:lumMod val="75000"/>
                      <a:lumOff val="25000"/>
                    </a:schemeClr>
                  </a:solidFill>
                  <a:cs typeface="+mn-ea"/>
                  <a:sym typeface="+mn-lt"/>
                </a:endParaRPr>
              </a:p>
            </p:txBody>
          </p:sp>
          <p:sp>
            <p:nvSpPr>
              <p:cNvPr id="28" name="矩形 27"/>
              <p:cNvSpPr/>
              <p:nvPr/>
            </p:nvSpPr>
            <p:spPr>
              <a:xfrm>
                <a:off x="7480179" y="3179862"/>
                <a:ext cx="3418205" cy="423545"/>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牌的逻辑与ui界面交互弱</a:t>
                </a:r>
                <a:endParaRPr lang="zh-CN" altLang="en-US" b="1" dirty="0">
                  <a:solidFill>
                    <a:schemeClr val="tx1">
                      <a:lumMod val="85000"/>
                      <a:lumOff val="15000"/>
                    </a:schemeClr>
                  </a:solidFill>
                  <a:cs typeface="+mn-ea"/>
                  <a:sym typeface="+mn-lt"/>
                </a:endParaRPr>
              </a:p>
            </p:txBody>
          </p:sp>
        </p:grpSp>
      </p:grpSp>
      <p:grpSp>
        <p:nvGrpSpPr>
          <p:cNvPr id="3" name="组合 2"/>
          <p:cNvGrpSpPr/>
          <p:nvPr/>
        </p:nvGrpSpPr>
        <p:grpSpPr>
          <a:xfrm>
            <a:off x="5736590" y="1719580"/>
            <a:ext cx="5132070" cy="4832447"/>
            <a:chOff x="6176645" y="2093835"/>
            <a:chExt cx="5132387" cy="3468127"/>
          </a:xfrm>
        </p:grpSpPr>
        <p:grpSp>
          <p:nvGrpSpPr>
            <p:cNvPr id="5" name="组合 4"/>
            <p:cNvGrpSpPr/>
            <p:nvPr/>
          </p:nvGrpSpPr>
          <p:grpSpPr>
            <a:xfrm>
              <a:off x="6176645" y="2093835"/>
              <a:ext cx="5132387" cy="3468127"/>
              <a:chOff x="866457" y="1903335"/>
              <a:chExt cx="5132387" cy="3468127"/>
            </a:xfrm>
          </p:grpSpPr>
          <p:sp>
            <p:nvSpPr>
              <p:cNvPr id="6" name="矩形 5"/>
              <p:cNvSpPr/>
              <p:nvPr/>
            </p:nvSpPr>
            <p:spPr>
              <a:xfrm>
                <a:off x="866457" y="1903335"/>
                <a:ext cx="5132387" cy="3468127"/>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7" name="椭圆 34"/>
              <p:cNvSpPr/>
              <p:nvPr/>
            </p:nvSpPr>
            <p:spPr>
              <a:xfrm>
                <a:off x="5192394" y="2268833"/>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8" name="组合 7"/>
            <p:cNvGrpSpPr/>
            <p:nvPr/>
          </p:nvGrpSpPr>
          <p:grpSpPr>
            <a:xfrm>
              <a:off x="6561330" y="2414710"/>
              <a:ext cx="3941252" cy="2965690"/>
              <a:chOff x="7475733" y="3452057"/>
              <a:chExt cx="3941252" cy="2965690"/>
            </a:xfrm>
          </p:grpSpPr>
          <p:sp>
            <p:nvSpPr>
              <p:cNvPr id="9" name="矩形 8"/>
              <p:cNvSpPr/>
              <p:nvPr/>
            </p:nvSpPr>
            <p:spPr>
              <a:xfrm>
                <a:off x="7475733" y="3755865"/>
                <a:ext cx="3941252" cy="2661882"/>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00" dirty="0">
                    <a:solidFill>
                      <a:schemeClr val="tx1">
                        <a:lumMod val="75000"/>
                        <a:lumOff val="25000"/>
                      </a:schemeClr>
                    </a:solidFill>
                    <a:cs typeface="+mn-ea"/>
                    <a:sym typeface="+mn-lt"/>
                  </a:rPr>
                  <a:t>1,</a:t>
                </a:r>
                <a:r>
                  <a:rPr lang="zh-CN" altLang="en-US" sz="1400" dirty="0">
                    <a:solidFill>
                      <a:schemeClr val="tx1">
                        <a:lumMod val="75000"/>
                        <a:lumOff val="25000"/>
                      </a:schemeClr>
                    </a:solidFill>
                    <a:cs typeface="+mn-ea"/>
                    <a:sym typeface="+mn-lt"/>
                  </a:rPr>
                  <a:t>对于某些特殊的牌型无法检测到，还未找出错误</a:t>
                </a:r>
                <a:endParaRPr lang="zh-CN" altLang="en-US" sz="1400" dirty="0">
                  <a:solidFill>
                    <a:schemeClr val="tx1">
                      <a:lumMod val="75000"/>
                      <a:lumOff val="25000"/>
                    </a:schemeClr>
                  </a:solidFill>
                  <a:cs typeface="+mn-ea"/>
                  <a:sym typeface="+mn-lt"/>
                </a:endParaRPr>
              </a:p>
              <a:p>
                <a:pPr algn="just">
                  <a:lnSpc>
                    <a:spcPct val="120000"/>
                  </a:lnSpc>
                </a:pPr>
                <a:r>
                  <a:rPr lang="zh-CN" altLang="en-US" sz="1400" dirty="0">
                    <a:solidFill>
                      <a:schemeClr val="tx1">
                        <a:lumMod val="75000"/>
                        <a:lumOff val="25000"/>
                      </a:schemeClr>
                    </a:solidFill>
                    <a:cs typeface="+mn-ea"/>
                    <a:sym typeface="+mn-lt"/>
                  </a:rPr>
                  <a:t>牌型的检测：首先获取当前牌的张数，牌的张数小于4张很容易获得是什么类型，主要问题在于当牌张数过长，例如飞机，并且主要的主牌存在三张牌一样的情况下，需要先用一个数组获取相同一张牌出现的次数，再通过排序获取连牌，例如连子连对的主牌最大一张，用于比较，通过出现次数可以基本获取牌的类型，比如a[3].length===1,表示相同牌出现四次的有一个</a:t>
                </a:r>
                <a:endParaRPr lang="zh-CN" altLang="en-US" sz="1400" dirty="0">
                  <a:solidFill>
                    <a:schemeClr val="tx1">
                      <a:lumMod val="75000"/>
                      <a:lumOff val="25000"/>
                    </a:schemeClr>
                  </a:solidFill>
                  <a:cs typeface="+mn-ea"/>
                  <a:sym typeface="+mn-lt"/>
                </a:endParaRPr>
              </a:p>
              <a:p>
                <a:pPr algn="just">
                  <a:lnSpc>
                    <a:spcPct val="120000"/>
                  </a:lnSpc>
                </a:pPr>
                <a:r>
                  <a:rPr lang="en-US" altLang="zh-CN" sz="1400" dirty="0">
                    <a:solidFill>
                      <a:schemeClr val="tx1">
                        <a:lumMod val="75000"/>
                        <a:lumOff val="25000"/>
                      </a:schemeClr>
                    </a:solidFill>
                    <a:cs typeface="+mn-ea"/>
                    <a:sym typeface="+mn-lt"/>
                  </a:rPr>
                  <a:t>2,</a:t>
                </a:r>
                <a:r>
                  <a:rPr lang="zh-CN" altLang="en-US" sz="1400" dirty="0">
                    <a:solidFill>
                      <a:schemeClr val="tx1">
                        <a:lumMod val="75000"/>
                        <a:lumOff val="25000"/>
                      </a:schemeClr>
                    </a:solidFill>
                    <a:cs typeface="+mn-ea"/>
                    <a:sym typeface="+mn-lt"/>
                  </a:rPr>
                  <a:t>拆牌算法出现错误</a:t>
                </a:r>
                <a:endParaRPr lang="zh-CN" altLang="en-US" sz="1400" dirty="0">
                  <a:solidFill>
                    <a:schemeClr val="tx1">
                      <a:lumMod val="75000"/>
                      <a:lumOff val="25000"/>
                    </a:schemeClr>
                  </a:solidFill>
                  <a:cs typeface="+mn-ea"/>
                  <a:sym typeface="+mn-lt"/>
                </a:endParaRPr>
              </a:p>
              <a:p>
                <a:pPr algn="just">
                  <a:lnSpc>
                    <a:spcPct val="120000"/>
                  </a:lnSpc>
                </a:pPr>
                <a:r>
                  <a:rPr lang="zh-CN" altLang="en-US" sz="1400" dirty="0">
                    <a:solidFill>
                      <a:schemeClr val="tx1">
                        <a:lumMod val="75000"/>
                        <a:lumOff val="25000"/>
                      </a:schemeClr>
                    </a:solidFill>
                    <a:cs typeface="+mn-ea"/>
                    <a:sym typeface="+mn-lt"/>
                  </a:rPr>
                  <a:t>实现思路是获取手牌并根据</a:t>
                </a:r>
                <a:r>
                  <a:rPr lang="en-US" altLang="zh-CN" sz="1400" dirty="0">
                    <a:solidFill>
                      <a:schemeClr val="tx1">
                        <a:lumMod val="75000"/>
                        <a:lumOff val="25000"/>
                      </a:schemeClr>
                    </a:solidFill>
                    <a:cs typeface="+mn-ea"/>
                    <a:sym typeface="+mn-lt"/>
                  </a:rPr>
                  <a:t>model</a:t>
                </a:r>
                <a:r>
                  <a:rPr lang="zh-CN" altLang="en-US" sz="1400" dirty="0">
                    <a:solidFill>
                      <a:schemeClr val="tx1">
                        <a:lumMod val="75000"/>
                        <a:lumOff val="25000"/>
                      </a:schemeClr>
                    </a:solidFill>
                    <a:cs typeface="+mn-ea"/>
                    <a:sym typeface="+mn-lt"/>
                  </a:rPr>
                  <a:t>拆分成特殊类型的牌型，用于服务</a:t>
                </a:r>
                <a:r>
                  <a:rPr lang="en-US" altLang="zh-CN" sz="1400" dirty="0">
                    <a:solidFill>
                      <a:schemeClr val="tx1">
                        <a:lumMod val="75000"/>
                        <a:lumOff val="25000"/>
                      </a:schemeClr>
                    </a:solidFill>
                    <a:cs typeface="+mn-ea"/>
                    <a:sym typeface="+mn-lt"/>
                  </a:rPr>
                  <a:t>AI</a:t>
                </a:r>
                <a:r>
                  <a:rPr lang="zh-CN" altLang="en-US" sz="1400" dirty="0">
                    <a:solidFill>
                      <a:schemeClr val="tx1">
                        <a:lumMod val="75000"/>
                        <a:lumOff val="25000"/>
                      </a:schemeClr>
                    </a:solidFill>
                    <a:cs typeface="+mn-ea"/>
                    <a:sym typeface="+mn-lt"/>
                  </a:rPr>
                  <a:t>主动出牌。算法出现</a:t>
                </a:r>
                <a:r>
                  <a:rPr lang="en-US" altLang="zh-CN" sz="1400" dirty="0">
                    <a:solidFill>
                      <a:schemeClr val="tx1">
                        <a:lumMod val="75000"/>
                        <a:lumOff val="25000"/>
                      </a:schemeClr>
                    </a:solidFill>
                    <a:cs typeface="+mn-ea"/>
                    <a:sym typeface="+mn-lt"/>
                  </a:rPr>
                  <a:t>bug,</a:t>
                </a:r>
                <a:r>
                  <a:rPr lang="zh-CN" altLang="en-US" sz="1400" dirty="0">
                    <a:solidFill>
                      <a:schemeClr val="tx1">
                        <a:lumMod val="75000"/>
                        <a:lumOff val="25000"/>
                      </a:schemeClr>
                    </a:solidFill>
                    <a:cs typeface="+mn-ea"/>
                    <a:sym typeface="+mn-lt"/>
                  </a:rPr>
                  <a:t>不能检测一副手牌的类型</a:t>
                </a:r>
                <a:endParaRPr lang="zh-CN" altLang="en-US" sz="1400" dirty="0">
                  <a:solidFill>
                    <a:schemeClr val="tx1">
                      <a:lumMod val="75000"/>
                      <a:lumOff val="25000"/>
                    </a:schemeClr>
                  </a:solidFill>
                  <a:cs typeface="+mn-ea"/>
                  <a:sym typeface="+mn-lt"/>
                </a:endParaRPr>
              </a:p>
            </p:txBody>
          </p:sp>
          <p:sp>
            <p:nvSpPr>
              <p:cNvPr id="10" name="矩形 9"/>
              <p:cNvSpPr/>
              <p:nvPr/>
            </p:nvSpPr>
            <p:spPr>
              <a:xfrm>
                <a:off x="7475733" y="3452057"/>
                <a:ext cx="2050552" cy="30396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牌的逻辑存在bug</a:t>
                </a:r>
                <a:endParaRPr lang="zh-CN" altLang="en-US" b="1" dirty="0">
                  <a:solidFill>
                    <a:schemeClr val="tx1">
                      <a:lumMod val="85000"/>
                      <a:lumOff val="1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paixing-1"/>
          <p:cNvPicPr>
            <a:picLocks noChangeAspect="1"/>
          </p:cNvPicPr>
          <p:nvPr/>
        </p:nvPicPr>
        <p:blipFill>
          <a:blip r:embed="rId1"/>
          <a:stretch>
            <a:fillRect/>
          </a:stretch>
        </p:blipFill>
        <p:spPr>
          <a:xfrm>
            <a:off x="6716395" y="678815"/>
            <a:ext cx="3557270" cy="1978025"/>
          </a:xfrm>
          <a:prstGeom prst="rect">
            <a:avLst/>
          </a:prstGeom>
        </p:spPr>
      </p:pic>
      <p:pic>
        <p:nvPicPr>
          <p:cNvPr id="3" name="图片 2" descr="paixing-2"/>
          <p:cNvPicPr>
            <a:picLocks noChangeAspect="1"/>
          </p:cNvPicPr>
          <p:nvPr/>
        </p:nvPicPr>
        <p:blipFill>
          <a:blip r:embed="rId2"/>
          <a:stretch>
            <a:fillRect/>
          </a:stretch>
        </p:blipFill>
        <p:spPr>
          <a:xfrm>
            <a:off x="2028825" y="678815"/>
            <a:ext cx="4287520" cy="3629025"/>
          </a:xfrm>
          <a:prstGeom prst="rect">
            <a:avLst/>
          </a:prstGeom>
        </p:spPr>
      </p:pic>
      <p:pic>
        <p:nvPicPr>
          <p:cNvPr id="4" name="图片 3" descr="card-1"/>
          <p:cNvPicPr>
            <a:picLocks noChangeAspect="1"/>
          </p:cNvPicPr>
          <p:nvPr/>
        </p:nvPicPr>
        <p:blipFill>
          <a:blip r:embed="rId3"/>
          <a:stretch>
            <a:fillRect/>
          </a:stretch>
        </p:blipFill>
        <p:spPr>
          <a:xfrm>
            <a:off x="6831330" y="2824480"/>
            <a:ext cx="3114675" cy="3768725"/>
          </a:xfrm>
          <a:prstGeom prst="rect">
            <a:avLst/>
          </a:prstGeom>
        </p:spPr>
      </p:pic>
      <p:pic>
        <p:nvPicPr>
          <p:cNvPr id="5" name="图片 4" descr="card-2"/>
          <p:cNvPicPr>
            <a:picLocks noChangeAspect="1"/>
          </p:cNvPicPr>
          <p:nvPr/>
        </p:nvPicPr>
        <p:blipFill>
          <a:blip r:embed="rId4"/>
          <a:stretch>
            <a:fillRect/>
          </a:stretch>
        </p:blipFill>
        <p:spPr>
          <a:xfrm>
            <a:off x="1390650" y="4579620"/>
            <a:ext cx="5038090" cy="2013585"/>
          </a:xfrm>
          <a:prstGeom prst="rect">
            <a:avLst/>
          </a:prstGeom>
        </p:spPr>
      </p:pic>
      <p:sp>
        <p:nvSpPr>
          <p:cNvPr id="18" name="圆角矩形 17"/>
          <p:cNvSpPr/>
          <p:nvPr/>
        </p:nvSpPr>
        <p:spPr>
          <a:xfrm>
            <a:off x="368935" y="878205"/>
            <a:ext cx="1468755" cy="589915"/>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cs typeface="+mn-ea"/>
                <a:sym typeface="+mn-lt"/>
              </a:rPr>
              <a:t>牌型</a:t>
            </a:r>
            <a:endParaRPr kumimoji="1" lang="zh-CN">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a:xfrm>
            <a:off x="473075" y="502920"/>
            <a:ext cx="5201285" cy="589915"/>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cs typeface="+mn-ea"/>
                <a:sym typeface="+mn-lt"/>
              </a:rPr>
              <a:t>刘予：优化</a:t>
            </a:r>
            <a:r>
              <a:rPr kumimoji="1" lang="en-US" altLang="zh-CN">
                <a:cs typeface="+mn-ea"/>
                <a:sym typeface="+mn-lt"/>
              </a:rPr>
              <a:t>ui</a:t>
            </a:r>
            <a:r>
              <a:rPr kumimoji="1" lang="zh-CN" altLang="en-US">
                <a:cs typeface="+mn-ea"/>
                <a:sym typeface="+mn-lt"/>
              </a:rPr>
              <a:t>界面和游戏总控制</a:t>
            </a:r>
            <a:endParaRPr kumimoji="1" lang="zh-CN" altLang="en-US">
              <a:cs typeface="+mn-ea"/>
              <a:sym typeface="+mn-lt"/>
            </a:endParaRPr>
          </a:p>
        </p:txBody>
      </p:sp>
      <p:sp>
        <p:nvSpPr>
          <p:cNvPr id="45" name="h"/>
          <p:cNvSpPr txBox="1"/>
          <p:nvPr>
            <p:custDataLst>
              <p:tags r:id="rId1"/>
            </p:custDataLst>
          </p:nvPr>
        </p:nvSpPr>
        <p:spPr>
          <a:xfrm flipH="1">
            <a:off x="694690" y="1233170"/>
            <a:ext cx="10095865" cy="1127760"/>
          </a:xfrm>
          <a:prstGeom prst="rect">
            <a:avLst/>
          </a:prstGeom>
          <a:noFill/>
        </p:spPr>
        <p:txBody>
          <a:bodyPr wrap="square">
            <a:noAutofit/>
          </a:bodyPr>
          <a:p>
            <a:pPr algn="l">
              <a:lnSpc>
                <a:spcPct val="120000"/>
              </a:lnSpc>
            </a:pPr>
            <a:r>
              <a:rPr lang="zh-CN" altLang="en-US" sz="1400" b="1" dirty="0">
                <a:solidFill>
                  <a:schemeClr val="tx1">
                    <a:lumMod val="75000"/>
                    <a:lumOff val="25000"/>
                  </a:schemeClr>
                </a:solidFill>
                <a:cs typeface="+mn-ea"/>
                <a:sym typeface="+mn-lt"/>
              </a:rPr>
              <a:t>优化：</a:t>
            </a:r>
            <a:endParaRPr lang="zh-CN" altLang="en-US" sz="1400" b="1" dirty="0">
              <a:solidFill>
                <a:schemeClr val="tx1">
                  <a:lumMod val="75000"/>
                  <a:lumOff val="25000"/>
                </a:schemeClr>
              </a:solidFill>
              <a:cs typeface="+mn-ea"/>
              <a:sym typeface="+mn-lt"/>
            </a:endParaRPr>
          </a:p>
          <a:p>
            <a:pPr algn="l">
              <a:lnSpc>
                <a:spcPct val="120000"/>
              </a:lnSpc>
            </a:pPr>
            <a:r>
              <a:rPr lang="zh-CN" altLang="en-US" sz="1400" dirty="0">
                <a:solidFill>
                  <a:schemeClr val="tx1">
                    <a:lumMod val="75000"/>
                    <a:lumOff val="25000"/>
                  </a:schemeClr>
                </a:solidFill>
                <a:cs typeface="+mn-ea"/>
                <a:sym typeface="+mn-lt"/>
              </a:rPr>
              <a:t>背景图片和音乐、玩家农民形象的随机、牌堆和出牌区域、开始按钮、叫与不叫地主按钮和出不出牌按钮及其响应效果</a:t>
            </a:r>
            <a:endParaRPr lang="zh-CN" altLang="en-US" sz="1400" dirty="0">
              <a:solidFill>
                <a:schemeClr val="tx1">
                  <a:lumMod val="75000"/>
                  <a:lumOff val="25000"/>
                </a:schemeClr>
              </a:solidFill>
              <a:cs typeface="+mn-ea"/>
              <a:sym typeface="+mn-lt"/>
            </a:endParaRPr>
          </a:p>
          <a:p>
            <a:pPr algn="l">
              <a:lnSpc>
                <a:spcPct val="120000"/>
              </a:lnSpc>
            </a:pPr>
            <a:r>
              <a:rPr lang="zh-CN" altLang="en-US" sz="1400" b="1" dirty="0">
                <a:solidFill>
                  <a:schemeClr val="tx1">
                    <a:lumMod val="75000"/>
                    <a:lumOff val="25000"/>
                  </a:schemeClr>
                </a:solidFill>
                <a:cs typeface="+mn-ea"/>
                <a:sym typeface="+mn-lt"/>
              </a:rPr>
              <a:t>游戏控制器</a:t>
            </a:r>
            <a:r>
              <a:rPr lang="en-US" altLang="zh-CN" sz="1400" b="1" dirty="0">
                <a:solidFill>
                  <a:schemeClr val="tx1">
                    <a:lumMod val="75000"/>
                    <a:lumOff val="25000"/>
                  </a:schemeClr>
                </a:solidFill>
                <a:cs typeface="+mn-ea"/>
                <a:sym typeface="+mn-lt"/>
              </a:rPr>
              <a:t>game.js</a:t>
            </a:r>
            <a:r>
              <a:rPr lang="zh-CN" altLang="en-US" sz="1400" b="1" dirty="0">
                <a:solidFill>
                  <a:schemeClr val="tx1">
                    <a:lumMod val="75000"/>
                    <a:lumOff val="25000"/>
                  </a:schemeClr>
                </a:solidFill>
                <a:cs typeface="+mn-ea"/>
                <a:sym typeface="+mn-lt"/>
              </a:rPr>
              <a:t>：</a:t>
            </a:r>
            <a:endParaRPr lang="zh-CN" altLang="en-US" sz="1400" b="1" dirty="0">
              <a:solidFill>
                <a:schemeClr val="tx1">
                  <a:lumMod val="75000"/>
                  <a:lumOff val="25000"/>
                </a:schemeClr>
              </a:solidFill>
              <a:cs typeface="+mn-ea"/>
              <a:sym typeface="+mn-lt"/>
            </a:endParaRPr>
          </a:p>
          <a:p>
            <a:pPr algn="l">
              <a:lnSpc>
                <a:spcPct val="120000"/>
              </a:lnSpc>
            </a:pPr>
            <a:r>
              <a:rPr lang="zh-CN" altLang="en-US" sz="1400" dirty="0">
                <a:solidFill>
                  <a:schemeClr val="tx1">
                    <a:lumMod val="75000"/>
                    <a:lumOff val="25000"/>
                  </a:schemeClr>
                </a:solidFill>
                <a:cs typeface="+mn-ea"/>
                <a:sym typeface="+mn-lt"/>
              </a:rPr>
              <a:t>各种按钮点击之后出发的事件和图片的可视效果、对牌的初始化、洗牌、发牌、发牌和排序算法</a:t>
            </a:r>
            <a:endParaRPr lang="zh-CN" altLang="en-US" sz="1400" dirty="0">
              <a:solidFill>
                <a:schemeClr val="tx1">
                  <a:lumMod val="75000"/>
                  <a:lumOff val="25000"/>
                </a:schemeClr>
              </a:solidFill>
              <a:cs typeface="+mn-ea"/>
              <a:sym typeface="+mn-lt"/>
            </a:endParaRPr>
          </a:p>
          <a:p>
            <a:pPr algn="l">
              <a:lnSpc>
                <a:spcPct val="120000"/>
              </a:lnSpc>
            </a:pPr>
            <a:endParaRPr lang="zh-CN" altLang="en-US" sz="1400" dirty="0">
              <a:solidFill>
                <a:schemeClr val="tx1">
                  <a:lumMod val="75000"/>
                  <a:lumOff val="25000"/>
                </a:schemeClr>
              </a:solidFill>
              <a:cs typeface="+mn-ea"/>
              <a:sym typeface="+mn-lt"/>
            </a:endParaRPr>
          </a:p>
        </p:txBody>
      </p:sp>
      <p:grpSp>
        <p:nvGrpSpPr>
          <p:cNvPr id="3" name="组合 2"/>
          <p:cNvGrpSpPr/>
          <p:nvPr/>
        </p:nvGrpSpPr>
        <p:grpSpPr>
          <a:xfrm>
            <a:off x="6235936" y="2520633"/>
            <a:ext cx="5132387" cy="1704974"/>
            <a:chOff x="6184901" y="3870643"/>
            <a:chExt cx="5132387" cy="1704974"/>
          </a:xfrm>
        </p:grpSpPr>
        <p:grpSp>
          <p:nvGrpSpPr>
            <p:cNvPr id="46" name="组合 45"/>
            <p:cNvGrpSpPr/>
            <p:nvPr/>
          </p:nvGrpSpPr>
          <p:grpSpPr>
            <a:xfrm>
              <a:off x="6184901" y="3870643"/>
              <a:ext cx="5132387" cy="1704974"/>
              <a:chOff x="874713" y="1700531"/>
              <a:chExt cx="5132387" cy="1704974"/>
            </a:xfrm>
          </p:grpSpPr>
          <p:sp>
            <p:nvSpPr>
              <p:cNvPr id="50" name="矩形 49"/>
              <p:cNvSpPr/>
              <p:nvPr/>
            </p:nvSpPr>
            <p:spPr>
              <a:xfrm>
                <a:off x="874713" y="1700531"/>
                <a:ext cx="5132387" cy="1704974"/>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51" name="椭圆 37"/>
              <p:cNvSpPr/>
              <p:nvPr/>
            </p:nvSpPr>
            <p:spPr>
              <a:xfrm>
                <a:off x="5231643" y="1955426"/>
                <a:ext cx="524028" cy="586015"/>
              </a:xfrm>
              <a:custGeom>
                <a:avLst/>
                <a:gdLst>
                  <a:gd name="T0" fmla="*/ 3531 w 3631"/>
                  <a:gd name="T1" fmla="*/ 0 h 4067"/>
                  <a:gd name="T2" fmla="*/ 1249 w 3631"/>
                  <a:gd name="T3" fmla="*/ 0 h 4067"/>
                  <a:gd name="T4" fmla="*/ 1178 w 3631"/>
                  <a:gd name="T5" fmla="*/ 29 h 4067"/>
                  <a:gd name="T6" fmla="*/ 29 w 3631"/>
                  <a:gd name="T7" fmla="*/ 1179 h 4067"/>
                  <a:gd name="T8" fmla="*/ 0 w 3631"/>
                  <a:gd name="T9" fmla="*/ 1249 h 4067"/>
                  <a:gd name="T10" fmla="*/ 0 w 3631"/>
                  <a:gd name="T11" fmla="*/ 3967 h 4067"/>
                  <a:gd name="T12" fmla="*/ 100 w 3631"/>
                  <a:gd name="T13" fmla="*/ 4067 h 4067"/>
                  <a:gd name="T14" fmla="*/ 3531 w 3631"/>
                  <a:gd name="T15" fmla="*/ 4067 h 4067"/>
                  <a:gd name="T16" fmla="*/ 3631 w 3631"/>
                  <a:gd name="T17" fmla="*/ 3967 h 4067"/>
                  <a:gd name="T18" fmla="*/ 3631 w 3631"/>
                  <a:gd name="T19" fmla="*/ 100 h 4067"/>
                  <a:gd name="T20" fmla="*/ 3531 w 3631"/>
                  <a:gd name="T21" fmla="*/ 0 h 4067"/>
                  <a:gd name="T22" fmla="*/ 2636 w 3631"/>
                  <a:gd name="T23" fmla="*/ 1442 h 4067"/>
                  <a:gd name="T24" fmla="*/ 2932 w 3631"/>
                  <a:gd name="T25" fmla="*/ 1442 h 4067"/>
                  <a:gd name="T26" fmla="*/ 2932 w 3631"/>
                  <a:gd name="T27" fmla="*/ 449 h 4067"/>
                  <a:gd name="T28" fmla="*/ 2998 w 3631"/>
                  <a:gd name="T29" fmla="*/ 382 h 4067"/>
                  <a:gd name="T30" fmla="*/ 3065 w 3631"/>
                  <a:gd name="T31" fmla="*/ 449 h 4067"/>
                  <a:gd name="T32" fmla="*/ 3065 w 3631"/>
                  <a:gd name="T33" fmla="*/ 1509 h 4067"/>
                  <a:gd name="T34" fmla="*/ 2998 w 3631"/>
                  <a:gd name="T35" fmla="*/ 1575 h 4067"/>
                  <a:gd name="T36" fmla="*/ 2636 w 3631"/>
                  <a:gd name="T37" fmla="*/ 1575 h 4067"/>
                  <a:gd name="T38" fmla="*/ 2569 w 3631"/>
                  <a:gd name="T39" fmla="*/ 1509 h 4067"/>
                  <a:gd name="T40" fmla="*/ 2636 w 3631"/>
                  <a:gd name="T41" fmla="*/ 1442 h 4067"/>
                  <a:gd name="T42" fmla="*/ 1966 w 3631"/>
                  <a:gd name="T43" fmla="*/ 1442 h 4067"/>
                  <a:gd name="T44" fmla="*/ 2262 w 3631"/>
                  <a:gd name="T45" fmla="*/ 1442 h 4067"/>
                  <a:gd name="T46" fmla="*/ 2262 w 3631"/>
                  <a:gd name="T47" fmla="*/ 449 h 4067"/>
                  <a:gd name="T48" fmla="*/ 2329 w 3631"/>
                  <a:gd name="T49" fmla="*/ 382 h 4067"/>
                  <a:gd name="T50" fmla="*/ 2395 w 3631"/>
                  <a:gd name="T51" fmla="*/ 449 h 4067"/>
                  <a:gd name="T52" fmla="*/ 2395 w 3631"/>
                  <a:gd name="T53" fmla="*/ 1509 h 4067"/>
                  <a:gd name="T54" fmla="*/ 2329 w 3631"/>
                  <a:gd name="T55" fmla="*/ 1575 h 4067"/>
                  <a:gd name="T56" fmla="*/ 1966 w 3631"/>
                  <a:gd name="T57" fmla="*/ 1575 h 4067"/>
                  <a:gd name="T58" fmla="*/ 1899 w 3631"/>
                  <a:gd name="T59" fmla="*/ 1509 h 4067"/>
                  <a:gd name="T60" fmla="*/ 1966 w 3631"/>
                  <a:gd name="T61" fmla="*/ 1442 h 4067"/>
                  <a:gd name="T62" fmla="*/ 1296 w 3631"/>
                  <a:gd name="T63" fmla="*/ 1442 h 4067"/>
                  <a:gd name="T64" fmla="*/ 1592 w 3631"/>
                  <a:gd name="T65" fmla="*/ 1442 h 4067"/>
                  <a:gd name="T66" fmla="*/ 1592 w 3631"/>
                  <a:gd name="T67" fmla="*/ 449 h 4067"/>
                  <a:gd name="T68" fmla="*/ 1659 w 3631"/>
                  <a:gd name="T69" fmla="*/ 382 h 4067"/>
                  <a:gd name="T70" fmla="*/ 1726 w 3631"/>
                  <a:gd name="T71" fmla="*/ 449 h 4067"/>
                  <a:gd name="T72" fmla="*/ 1726 w 3631"/>
                  <a:gd name="T73" fmla="*/ 1509 h 4067"/>
                  <a:gd name="T74" fmla="*/ 1659 w 3631"/>
                  <a:gd name="T75" fmla="*/ 1575 h 4067"/>
                  <a:gd name="T76" fmla="*/ 1296 w 3631"/>
                  <a:gd name="T77" fmla="*/ 1575 h 4067"/>
                  <a:gd name="T78" fmla="*/ 1230 w 3631"/>
                  <a:gd name="T79" fmla="*/ 1509 h 4067"/>
                  <a:gd name="T80" fmla="*/ 1296 w 3631"/>
                  <a:gd name="T81" fmla="*/ 1442 h 4067"/>
                  <a:gd name="T82" fmla="*/ 3121 w 3631"/>
                  <a:gd name="T83" fmla="*/ 3413 h 4067"/>
                  <a:gd name="T84" fmla="*/ 510 w 3631"/>
                  <a:gd name="T85" fmla="*/ 3413 h 4067"/>
                  <a:gd name="T86" fmla="*/ 510 w 3631"/>
                  <a:gd name="T87" fmla="*/ 2126 h 4067"/>
                  <a:gd name="T88" fmla="*/ 3121 w 3631"/>
                  <a:gd name="T89" fmla="*/ 2126 h 4067"/>
                  <a:gd name="T90" fmla="*/ 3121 w 3631"/>
                  <a:gd name="T91" fmla="*/ 3413 h 4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31" h="4067">
                    <a:moveTo>
                      <a:pt x="3531" y="0"/>
                    </a:moveTo>
                    <a:lnTo>
                      <a:pt x="1249" y="0"/>
                    </a:lnTo>
                    <a:cubicBezTo>
                      <a:pt x="1222" y="0"/>
                      <a:pt x="1197" y="11"/>
                      <a:pt x="1178" y="29"/>
                    </a:cubicBezTo>
                    <a:lnTo>
                      <a:pt x="29" y="1179"/>
                    </a:lnTo>
                    <a:cubicBezTo>
                      <a:pt x="10" y="1197"/>
                      <a:pt x="0" y="1223"/>
                      <a:pt x="0" y="1249"/>
                    </a:cubicBezTo>
                    <a:lnTo>
                      <a:pt x="0" y="3967"/>
                    </a:lnTo>
                    <a:cubicBezTo>
                      <a:pt x="0" y="4022"/>
                      <a:pt x="44" y="4067"/>
                      <a:pt x="100" y="4067"/>
                    </a:cubicBezTo>
                    <a:lnTo>
                      <a:pt x="3531" y="4067"/>
                    </a:lnTo>
                    <a:cubicBezTo>
                      <a:pt x="3586" y="4067"/>
                      <a:pt x="3631" y="4022"/>
                      <a:pt x="3631" y="3967"/>
                    </a:cubicBezTo>
                    <a:lnTo>
                      <a:pt x="3631" y="100"/>
                    </a:lnTo>
                    <a:cubicBezTo>
                      <a:pt x="3631" y="45"/>
                      <a:pt x="3586" y="0"/>
                      <a:pt x="3531" y="0"/>
                    </a:cubicBezTo>
                    <a:close/>
                    <a:moveTo>
                      <a:pt x="2636" y="1442"/>
                    </a:moveTo>
                    <a:lnTo>
                      <a:pt x="2932" y="1442"/>
                    </a:lnTo>
                    <a:lnTo>
                      <a:pt x="2932" y="449"/>
                    </a:lnTo>
                    <a:cubicBezTo>
                      <a:pt x="2932" y="412"/>
                      <a:pt x="2961" y="382"/>
                      <a:pt x="2998" y="382"/>
                    </a:cubicBezTo>
                    <a:cubicBezTo>
                      <a:pt x="3035" y="382"/>
                      <a:pt x="3065" y="412"/>
                      <a:pt x="3065" y="449"/>
                    </a:cubicBezTo>
                    <a:lnTo>
                      <a:pt x="3065" y="1509"/>
                    </a:lnTo>
                    <a:cubicBezTo>
                      <a:pt x="3065" y="1546"/>
                      <a:pt x="3035" y="1575"/>
                      <a:pt x="2998" y="1575"/>
                    </a:cubicBezTo>
                    <a:lnTo>
                      <a:pt x="2636" y="1575"/>
                    </a:lnTo>
                    <a:cubicBezTo>
                      <a:pt x="2599" y="1575"/>
                      <a:pt x="2569" y="1546"/>
                      <a:pt x="2569" y="1509"/>
                    </a:cubicBezTo>
                    <a:cubicBezTo>
                      <a:pt x="2569" y="1472"/>
                      <a:pt x="2599" y="1442"/>
                      <a:pt x="2636" y="1442"/>
                    </a:cubicBezTo>
                    <a:close/>
                    <a:moveTo>
                      <a:pt x="1966" y="1442"/>
                    </a:moveTo>
                    <a:lnTo>
                      <a:pt x="2262" y="1442"/>
                    </a:lnTo>
                    <a:lnTo>
                      <a:pt x="2262" y="449"/>
                    </a:lnTo>
                    <a:cubicBezTo>
                      <a:pt x="2262" y="412"/>
                      <a:pt x="2292" y="382"/>
                      <a:pt x="2329" y="382"/>
                    </a:cubicBezTo>
                    <a:cubicBezTo>
                      <a:pt x="2366" y="382"/>
                      <a:pt x="2395" y="412"/>
                      <a:pt x="2395" y="449"/>
                    </a:cubicBezTo>
                    <a:lnTo>
                      <a:pt x="2395" y="1509"/>
                    </a:lnTo>
                    <a:cubicBezTo>
                      <a:pt x="2395" y="1546"/>
                      <a:pt x="2366" y="1575"/>
                      <a:pt x="2329" y="1575"/>
                    </a:cubicBezTo>
                    <a:lnTo>
                      <a:pt x="1966" y="1575"/>
                    </a:lnTo>
                    <a:cubicBezTo>
                      <a:pt x="1929" y="1575"/>
                      <a:pt x="1899" y="1546"/>
                      <a:pt x="1899" y="1509"/>
                    </a:cubicBezTo>
                    <a:cubicBezTo>
                      <a:pt x="1899" y="1472"/>
                      <a:pt x="1929" y="1442"/>
                      <a:pt x="1966" y="1442"/>
                    </a:cubicBezTo>
                    <a:close/>
                    <a:moveTo>
                      <a:pt x="1296" y="1442"/>
                    </a:moveTo>
                    <a:lnTo>
                      <a:pt x="1592" y="1442"/>
                    </a:lnTo>
                    <a:lnTo>
                      <a:pt x="1592" y="449"/>
                    </a:lnTo>
                    <a:cubicBezTo>
                      <a:pt x="1592" y="412"/>
                      <a:pt x="1622" y="382"/>
                      <a:pt x="1659" y="382"/>
                    </a:cubicBezTo>
                    <a:cubicBezTo>
                      <a:pt x="1696" y="382"/>
                      <a:pt x="1726" y="412"/>
                      <a:pt x="1726" y="449"/>
                    </a:cubicBezTo>
                    <a:lnTo>
                      <a:pt x="1726" y="1509"/>
                    </a:lnTo>
                    <a:cubicBezTo>
                      <a:pt x="1726" y="1546"/>
                      <a:pt x="1696" y="1575"/>
                      <a:pt x="1659" y="1575"/>
                    </a:cubicBezTo>
                    <a:lnTo>
                      <a:pt x="1296" y="1575"/>
                    </a:lnTo>
                    <a:cubicBezTo>
                      <a:pt x="1260" y="1575"/>
                      <a:pt x="1230" y="1546"/>
                      <a:pt x="1230" y="1509"/>
                    </a:cubicBezTo>
                    <a:cubicBezTo>
                      <a:pt x="1230" y="1472"/>
                      <a:pt x="1260" y="1442"/>
                      <a:pt x="1296" y="1442"/>
                    </a:cubicBezTo>
                    <a:close/>
                    <a:moveTo>
                      <a:pt x="3121" y="3413"/>
                    </a:moveTo>
                    <a:lnTo>
                      <a:pt x="510" y="3413"/>
                    </a:lnTo>
                    <a:lnTo>
                      <a:pt x="510" y="2126"/>
                    </a:lnTo>
                    <a:lnTo>
                      <a:pt x="3121" y="2126"/>
                    </a:lnTo>
                    <a:lnTo>
                      <a:pt x="3121" y="3413"/>
                    </a:ln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7" name="组合 46"/>
            <p:cNvGrpSpPr/>
            <p:nvPr/>
          </p:nvGrpSpPr>
          <p:grpSpPr>
            <a:xfrm>
              <a:off x="6569586" y="4125762"/>
              <a:ext cx="3941252" cy="1127332"/>
              <a:chOff x="7483989" y="3167797"/>
              <a:chExt cx="3941252" cy="1127332"/>
            </a:xfrm>
          </p:grpSpPr>
          <p:sp>
            <p:nvSpPr>
              <p:cNvPr id="48" name="矩形 47"/>
              <p:cNvSpPr/>
              <p:nvPr/>
            </p:nvSpPr>
            <p:spPr>
              <a:xfrm>
                <a:off x="7483989" y="3687434"/>
                <a:ext cx="3941252" cy="607695"/>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游戏是玩家自己与人机对战，不知道怎么利用qml在js中创建的多个对象进行控制</a:t>
                </a:r>
                <a:endParaRPr lang="zh-CN" altLang="en-US" sz="1400" dirty="0">
                  <a:solidFill>
                    <a:schemeClr val="tx1">
                      <a:lumMod val="75000"/>
                      <a:lumOff val="25000"/>
                    </a:schemeClr>
                  </a:solidFill>
                  <a:cs typeface="+mn-ea"/>
                  <a:sym typeface="+mn-lt"/>
                </a:endParaRPr>
              </a:p>
            </p:txBody>
          </p:sp>
          <p:sp>
            <p:nvSpPr>
              <p:cNvPr id="49" name="矩形 48"/>
              <p:cNvSpPr/>
              <p:nvPr/>
            </p:nvSpPr>
            <p:spPr>
              <a:xfrm>
                <a:off x="7515739" y="3167797"/>
                <a:ext cx="2050552" cy="423545"/>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调用问题</a:t>
                </a:r>
                <a:endParaRPr lang="zh-CN" altLang="en-US" b="1" dirty="0">
                  <a:solidFill>
                    <a:schemeClr val="tx1">
                      <a:lumMod val="85000"/>
                      <a:lumOff val="15000"/>
                    </a:schemeClr>
                  </a:solidFill>
                  <a:cs typeface="+mn-ea"/>
                  <a:sym typeface="+mn-lt"/>
                </a:endParaRPr>
              </a:p>
            </p:txBody>
          </p:sp>
        </p:grpSp>
      </p:grpSp>
      <p:grpSp>
        <p:nvGrpSpPr>
          <p:cNvPr id="38" name="组合 37"/>
          <p:cNvGrpSpPr/>
          <p:nvPr/>
        </p:nvGrpSpPr>
        <p:grpSpPr>
          <a:xfrm>
            <a:off x="672465" y="2360930"/>
            <a:ext cx="5132070" cy="2585085"/>
            <a:chOff x="6185536" y="2146721"/>
            <a:chExt cx="5132387" cy="2484567"/>
          </a:xfrm>
        </p:grpSpPr>
        <p:grpSp>
          <p:nvGrpSpPr>
            <p:cNvPr id="39" name="组合 38"/>
            <p:cNvGrpSpPr/>
            <p:nvPr/>
          </p:nvGrpSpPr>
          <p:grpSpPr>
            <a:xfrm>
              <a:off x="6185536" y="2146721"/>
              <a:ext cx="5132387" cy="2484567"/>
              <a:chOff x="875348" y="1956221"/>
              <a:chExt cx="5132387" cy="2484567"/>
            </a:xfrm>
          </p:grpSpPr>
          <p:sp>
            <p:nvSpPr>
              <p:cNvPr id="5" name="矩形 4"/>
              <p:cNvSpPr/>
              <p:nvPr/>
            </p:nvSpPr>
            <p:spPr>
              <a:xfrm>
                <a:off x="875348" y="1956221"/>
                <a:ext cx="5132387" cy="2484567"/>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4" name="椭圆 34"/>
              <p:cNvSpPr/>
              <p:nvPr/>
            </p:nvSpPr>
            <p:spPr>
              <a:xfrm>
                <a:off x="5200650" y="2065550"/>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40" name="组合 39"/>
            <p:cNvGrpSpPr/>
            <p:nvPr/>
          </p:nvGrpSpPr>
          <p:grpSpPr>
            <a:xfrm>
              <a:off x="6561330" y="2414710"/>
              <a:ext cx="3973004" cy="2120255"/>
              <a:chOff x="7475733" y="3452057"/>
              <a:chExt cx="3973004" cy="2120255"/>
            </a:xfrm>
          </p:grpSpPr>
          <p:sp>
            <p:nvSpPr>
              <p:cNvPr id="41" name="矩形 40"/>
              <p:cNvSpPr/>
              <p:nvPr/>
            </p:nvSpPr>
            <p:spPr>
              <a:xfrm>
                <a:off x="7507485" y="3994664"/>
                <a:ext cx="3941252" cy="1577648"/>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玩家需要点击牌选择即将出的牌，点击牌面一次，牌面上移，再点击一次，牌面回到原始位置。起初是用taphandler处理，由于牌的显示是一张叠一张，导致玩家点击一张牌，这张牌下方的牌也会被点击起来，无法实现只点击一张牌，于是转为使用mouseArea处理该事件。</a:t>
                </a:r>
                <a:endParaRPr lang="zh-CN" altLang="en-US" sz="1400" dirty="0">
                  <a:solidFill>
                    <a:schemeClr val="tx1">
                      <a:lumMod val="75000"/>
                      <a:lumOff val="25000"/>
                    </a:schemeClr>
                  </a:solidFill>
                  <a:cs typeface="+mn-ea"/>
                  <a:sym typeface="+mn-lt"/>
                </a:endParaRPr>
              </a:p>
            </p:txBody>
          </p:sp>
          <p:sp>
            <p:nvSpPr>
              <p:cNvPr id="42" name="矩形 41"/>
              <p:cNvSpPr/>
              <p:nvPr/>
            </p:nvSpPr>
            <p:spPr>
              <a:xfrm>
                <a:off x="7475733" y="3452057"/>
                <a:ext cx="2050552" cy="394481"/>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牌的点击事件处理</a:t>
                </a:r>
                <a:endParaRPr lang="zh-CN" altLang="en-US" b="1" dirty="0">
                  <a:solidFill>
                    <a:schemeClr val="tx1">
                      <a:lumMod val="85000"/>
                      <a:lumOff val="15000"/>
                    </a:schemeClr>
                  </a:solidFill>
                  <a:cs typeface="+mn-ea"/>
                  <a:sym typeface="+mn-lt"/>
                </a:endParaRPr>
              </a:p>
            </p:txBody>
          </p:sp>
        </p:grpSp>
      </p:grpSp>
      <p:grpSp>
        <p:nvGrpSpPr>
          <p:cNvPr id="13" name="组合 12"/>
          <p:cNvGrpSpPr/>
          <p:nvPr/>
        </p:nvGrpSpPr>
        <p:grpSpPr>
          <a:xfrm>
            <a:off x="6235700" y="4385310"/>
            <a:ext cx="5132070" cy="2098040"/>
            <a:chOff x="705377" y="1863249"/>
            <a:chExt cx="6002517" cy="3140832"/>
          </a:xfrm>
        </p:grpSpPr>
        <p:grpSp>
          <p:nvGrpSpPr>
            <p:cNvPr id="14" name="组合 13"/>
            <p:cNvGrpSpPr/>
            <p:nvPr/>
          </p:nvGrpSpPr>
          <p:grpSpPr>
            <a:xfrm>
              <a:off x="705377" y="1863249"/>
              <a:ext cx="6002517" cy="3140832"/>
              <a:chOff x="705377" y="1672749"/>
              <a:chExt cx="6002517" cy="3140832"/>
            </a:xfrm>
          </p:grpSpPr>
          <p:sp>
            <p:nvSpPr>
              <p:cNvPr id="29" name="矩形 28"/>
              <p:cNvSpPr/>
              <p:nvPr/>
            </p:nvSpPr>
            <p:spPr>
              <a:xfrm>
                <a:off x="705377" y="1672749"/>
                <a:ext cx="6002517" cy="314083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15" name="组合 14"/>
            <p:cNvGrpSpPr/>
            <p:nvPr/>
          </p:nvGrpSpPr>
          <p:grpSpPr>
            <a:xfrm>
              <a:off x="1155895" y="2141245"/>
              <a:ext cx="4876580" cy="2087970"/>
              <a:chOff x="7380486" y="3178592"/>
              <a:chExt cx="4876580" cy="2087970"/>
            </a:xfrm>
          </p:grpSpPr>
          <p:sp>
            <p:nvSpPr>
              <p:cNvPr id="27" name="矩形 26"/>
              <p:cNvSpPr/>
              <p:nvPr/>
            </p:nvSpPr>
            <p:spPr>
              <a:xfrm>
                <a:off x="7417621" y="3675764"/>
                <a:ext cx="4839445" cy="1590798"/>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两个按钮组合设置在页面位置是一样的，尽管我将后者可视设为true,后者依旧不显示，这是因为受堆叠顺序影响，默认组件堆叠顺序z为0,后一个按钮被前一个按钮挡住，导致不显示，解决方式是将后一个按钮堆叠顺序设为1,大于前一个按钮组合即可</a:t>
                </a:r>
                <a:endParaRPr lang="zh-CN" altLang="en-US" sz="1400" dirty="0">
                  <a:solidFill>
                    <a:schemeClr val="tx1">
                      <a:lumMod val="75000"/>
                      <a:lumOff val="25000"/>
                    </a:schemeClr>
                  </a:solidFill>
                  <a:cs typeface="+mn-ea"/>
                  <a:sym typeface="+mn-lt"/>
                </a:endParaRPr>
              </a:p>
            </p:txBody>
          </p:sp>
          <p:sp>
            <p:nvSpPr>
              <p:cNvPr id="28" name="矩形 27"/>
              <p:cNvSpPr/>
              <p:nvPr/>
            </p:nvSpPr>
            <p:spPr>
              <a:xfrm>
                <a:off x="7380486" y="3178592"/>
                <a:ext cx="3501097" cy="634060"/>
              </a:xfrm>
              <a:prstGeom prst="rect">
                <a:avLst/>
              </a:prstGeom>
              <a:ln>
                <a:noFill/>
              </a:ln>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两个按钮组合的切换</a:t>
                </a:r>
                <a:endParaRPr lang="zh-CN" altLang="en-US" b="1" dirty="0">
                  <a:solidFill>
                    <a:schemeClr val="tx1">
                      <a:lumMod val="85000"/>
                      <a:lumOff val="15000"/>
                    </a:schemeClr>
                  </a:solidFill>
                  <a:cs typeface="+mn-ea"/>
                  <a:sym typeface="+mn-lt"/>
                </a:endParaRPr>
              </a:p>
            </p:txBody>
          </p:sp>
        </p:grpSp>
      </p:grpSp>
      <p:grpSp>
        <p:nvGrpSpPr>
          <p:cNvPr id="31" name="组合 30"/>
          <p:cNvGrpSpPr/>
          <p:nvPr/>
        </p:nvGrpSpPr>
        <p:grpSpPr>
          <a:xfrm>
            <a:off x="663493" y="4999673"/>
            <a:ext cx="5141277" cy="1704974"/>
            <a:chOff x="874713" y="3922713"/>
            <a:chExt cx="5141277" cy="1704974"/>
          </a:xfrm>
        </p:grpSpPr>
        <p:grpSp>
          <p:nvGrpSpPr>
            <p:cNvPr id="32" name="组合 31"/>
            <p:cNvGrpSpPr/>
            <p:nvPr/>
          </p:nvGrpSpPr>
          <p:grpSpPr>
            <a:xfrm>
              <a:off x="874713" y="3922713"/>
              <a:ext cx="5141277" cy="1704974"/>
              <a:chOff x="874713" y="1752601"/>
              <a:chExt cx="5141277" cy="1704974"/>
            </a:xfrm>
          </p:grpSpPr>
          <p:sp>
            <p:nvSpPr>
              <p:cNvPr id="36" name="矩形 35"/>
              <p:cNvSpPr/>
              <p:nvPr/>
            </p:nvSpPr>
            <p:spPr>
              <a:xfrm>
                <a:off x="87471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7" name="椭圆 31"/>
              <p:cNvSpPr/>
              <p:nvPr/>
            </p:nvSpPr>
            <p:spPr>
              <a:xfrm>
                <a:off x="520957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矩形 5"/>
              <p:cNvSpPr/>
              <p:nvPr/>
            </p:nvSpPr>
            <p:spPr>
              <a:xfrm>
                <a:off x="883603" y="1752601"/>
                <a:ext cx="5132387" cy="1704974"/>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7" name="椭圆 31"/>
              <p:cNvSpPr/>
              <p:nvPr/>
            </p:nvSpPr>
            <p:spPr>
              <a:xfrm>
                <a:off x="5218462" y="1955426"/>
                <a:ext cx="568171" cy="586015"/>
              </a:xfrm>
              <a:custGeom>
                <a:avLst/>
                <a:gdLst>
                  <a:gd name="connsiteX0" fmla="*/ 559267 w 589292"/>
                  <a:gd name="connsiteY0" fmla="*/ 238088 h 607799"/>
                  <a:gd name="connsiteX1" fmla="*/ 575556 w 589292"/>
                  <a:gd name="connsiteY1" fmla="*/ 244486 h 607799"/>
                  <a:gd name="connsiteX2" fmla="*/ 589292 w 589292"/>
                  <a:gd name="connsiteY2" fmla="*/ 264606 h 607799"/>
                  <a:gd name="connsiteX3" fmla="*/ 589292 w 589292"/>
                  <a:gd name="connsiteY3" fmla="*/ 598164 h 607799"/>
                  <a:gd name="connsiteX4" fmla="*/ 576113 w 589292"/>
                  <a:gd name="connsiteY4" fmla="*/ 607112 h 607799"/>
                  <a:gd name="connsiteX5" fmla="*/ 452019 w 589292"/>
                  <a:gd name="connsiteY5" fmla="*/ 558341 h 607799"/>
                  <a:gd name="connsiteX6" fmla="*/ 438282 w 589292"/>
                  <a:gd name="connsiteY6" fmla="*/ 538221 h 607799"/>
                  <a:gd name="connsiteX7" fmla="*/ 438282 w 589292"/>
                  <a:gd name="connsiteY7" fmla="*/ 383843 h 607799"/>
                  <a:gd name="connsiteX8" fmla="*/ 444362 w 589292"/>
                  <a:gd name="connsiteY8" fmla="*/ 381618 h 607799"/>
                  <a:gd name="connsiteX9" fmla="*/ 466080 w 589292"/>
                  <a:gd name="connsiteY9" fmla="*/ 366690 h 607799"/>
                  <a:gd name="connsiteX10" fmla="*/ 537409 w 589292"/>
                  <a:gd name="connsiteY10" fmla="*/ 275269 h 607799"/>
                  <a:gd name="connsiteX11" fmla="*/ 559267 w 589292"/>
                  <a:gd name="connsiteY11" fmla="*/ 238088 h 607799"/>
                  <a:gd name="connsiteX12" fmla="*/ 209859 w 589292"/>
                  <a:gd name="connsiteY12" fmla="*/ 194902 h 607799"/>
                  <a:gd name="connsiteX13" fmla="*/ 260000 w 589292"/>
                  <a:gd name="connsiteY13" fmla="*/ 194902 h 607799"/>
                  <a:gd name="connsiteX14" fmla="*/ 262971 w 589292"/>
                  <a:gd name="connsiteY14" fmla="*/ 202458 h 607799"/>
                  <a:gd name="connsiteX15" fmla="*/ 291525 w 589292"/>
                  <a:gd name="connsiteY15" fmla="*/ 257523 h 607799"/>
                  <a:gd name="connsiteX16" fmla="*/ 371937 w 589292"/>
                  <a:gd name="connsiteY16" fmla="*/ 366032 h 607799"/>
                  <a:gd name="connsiteX17" fmla="*/ 393850 w 589292"/>
                  <a:gd name="connsiteY17" fmla="*/ 381374 h 607799"/>
                  <a:gd name="connsiteX18" fmla="*/ 397425 w 589292"/>
                  <a:gd name="connsiteY18" fmla="*/ 382811 h 607799"/>
                  <a:gd name="connsiteX19" fmla="*/ 397425 w 589292"/>
                  <a:gd name="connsiteY19" fmla="*/ 539294 h 607799"/>
                  <a:gd name="connsiteX20" fmla="*/ 379504 w 589292"/>
                  <a:gd name="connsiteY20" fmla="*/ 557185 h 607799"/>
                  <a:gd name="connsiteX21" fmla="*/ 209859 w 589292"/>
                  <a:gd name="connsiteY21" fmla="*/ 557185 h 607799"/>
                  <a:gd name="connsiteX22" fmla="*/ 191938 w 589292"/>
                  <a:gd name="connsiteY22" fmla="*/ 539294 h 607799"/>
                  <a:gd name="connsiteX23" fmla="*/ 191938 w 589292"/>
                  <a:gd name="connsiteY23" fmla="*/ 212840 h 607799"/>
                  <a:gd name="connsiteX24" fmla="*/ 209859 w 589292"/>
                  <a:gd name="connsiteY24" fmla="*/ 194902 h 607799"/>
                  <a:gd name="connsiteX25" fmla="*/ 13186 w 589292"/>
                  <a:gd name="connsiteY25" fmla="*/ 140695 h 607799"/>
                  <a:gd name="connsiteX26" fmla="*/ 137338 w 589292"/>
                  <a:gd name="connsiteY26" fmla="*/ 189466 h 607799"/>
                  <a:gd name="connsiteX27" fmla="*/ 151081 w 589292"/>
                  <a:gd name="connsiteY27" fmla="*/ 209633 h 607799"/>
                  <a:gd name="connsiteX28" fmla="*/ 151081 w 589292"/>
                  <a:gd name="connsiteY28" fmla="*/ 543612 h 607799"/>
                  <a:gd name="connsiteX29" fmla="*/ 138359 w 589292"/>
                  <a:gd name="connsiteY29" fmla="*/ 552235 h 607799"/>
                  <a:gd name="connsiteX30" fmla="*/ 13743 w 589292"/>
                  <a:gd name="connsiteY30" fmla="*/ 503278 h 607799"/>
                  <a:gd name="connsiteX31" fmla="*/ 0 w 589292"/>
                  <a:gd name="connsiteY31" fmla="*/ 483065 h 607799"/>
                  <a:gd name="connsiteX32" fmla="*/ 0 w 589292"/>
                  <a:gd name="connsiteY32" fmla="*/ 149643 h 607799"/>
                  <a:gd name="connsiteX33" fmla="*/ 13186 w 589292"/>
                  <a:gd name="connsiteY33" fmla="*/ 140695 h 607799"/>
                  <a:gd name="connsiteX34" fmla="*/ 418473 w 589292"/>
                  <a:gd name="connsiteY34" fmla="*/ 52152 h 607799"/>
                  <a:gd name="connsiteX35" fmla="*/ 341047 w 589292"/>
                  <a:gd name="connsiteY35" fmla="*/ 129569 h 607799"/>
                  <a:gd name="connsiteX36" fmla="*/ 376975 w 589292"/>
                  <a:gd name="connsiteY36" fmla="*/ 194887 h 607799"/>
                  <a:gd name="connsiteX37" fmla="*/ 394568 w 589292"/>
                  <a:gd name="connsiteY37" fmla="*/ 203092 h 607799"/>
                  <a:gd name="connsiteX38" fmla="*/ 418473 w 589292"/>
                  <a:gd name="connsiteY38" fmla="*/ 206893 h 607799"/>
                  <a:gd name="connsiteX39" fmla="*/ 438248 w 589292"/>
                  <a:gd name="connsiteY39" fmla="*/ 204344 h 607799"/>
                  <a:gd name="connsiteX40" fmla="*/ 455701 w 589292"/>
                  <a:gd name="connsiteY40" fmla="*/ 197436 h 607799"/>
                  <a:gd name="connsiteX41" fmla="*/ 495946 w 589292"/>
                  <a:gd name="connsiteY41" fmla="*/ 129569 h 607799"/>
                  <a:gd name="connsiteX42" fmla="*/ 418473 w 589292"/>
                  <a:gd name="connsiteY42" fmla="*/ 52152 h 607799"/>
                  <a:gd name="connsiteX43" fmla="*/ 419123 w 589292"/>
                  <a:gd name="connsiteY43" fmla="*/ 0 h 607799"/>
                  <a:gd name="connsiteX44" fmla="*/ 552809 w 589292"/>
                  <a:gd name="connsiteY44" fmla="*/ 133509 h 607799"/>
                  <a:gd name="connsiteX45" fmla="*/ 524540 w 589292"/>
                  <a:gd name="connsiteY45" fmla="*/ 224509 h 607799"/>
                  <a:gd name="connsiteX46" fmla="*/ 505973 w 589292"/>
                  <a:gd name="connsiteY46" fmla="*/ 255708 h 607799"/>
                  <a:gd name="connsiteX47" fmla="*/ 439315 w 589292"/>
                  <a:gd name="connsiteY47" fmla="*/ 341051 h 607799"/>
                  <a:gd name="connsiteX48" fmla="*/ 438248 w 589292"/>
                  <a:gd name="connsiteY48" fmla="*/ 342071 h 607799"/>
                  <a:gd name="connsiteX49" fmla="*/ 419262 w 589292"/>
                  <a:gd name="connsiteY49" fmla="*/ 349581 h 607799"/>
                  <a:gd name="connsiteX50" fmla="*/ 398978 w 589292"/>
                  <a:gd name="connsiteY50" fmla="*/ 340681 h 607799"/>
                  <a:gd name="connsiteX51" fmla="*/ 397492 w 589292"/>
                  <a:gd name="connsiteY51" fmla="*/ 339151 h 607799"/>
                  <a:gd name="connsiteX52" fmla="*/ 323593 w 589292"/>
                  <a:gd name="connsiteY52" fmla="*/ 238880 h 607799"/>
                  <a:gd name="connsiteX53" fmla="*/ 300198 w 589292"/>
                  <a:gd name="connsiteY53" fmla="*/ 195026 h 607799"/>
                  <a:gd name="connsiteX54" fmla="*/ 285437 w 589292"/>
                  <a:gd name="connsiteY54" fmla="*/ 133509 h 607799"/>
                  <a:gd name="connsiteX55" fmla="*/ 419123 w 589292"/>
                  <a:gd name="connsiteY55" fmla="*/ 0 h 60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9292" h="607799">
                    <a:moveTo>
                      <a:pt x="559267" y="238088"/>
                    </a:moveTo>
                    <a:lnTo>
                      <a:pt x="575556" y="244486"/>
                    </a:lnTo>
                    <a:cubicBezTo>
                      <a:pt x="583816" y="247731"/>
                      <a:pt x="589292" y="255705"/>
                      <a:pt x="589292" y="264606"/>
                    </a:cubicBezTo>
                    <a:lnTo>
                      <a:pt x="589292" y="598164"/>
                    </a:lnTo>
                    <a:cubicBezTo>
                      <a:pt x="589292" y="604979"/>
                      <a:pt x="582424" y="609615"/>
                      <a:pt x="576113" y="607112"/>
                    </a:cubicBezTo>
                    <a:lnTo>
                      <a:pt x="452019" y="558341"/>
                    </a:lnTo>
                    <a:cubicBezTo>
                      <a:pt x="443758" y="555096"/>
                      <a:pt x="438282" y="547122"/>
                      <a:pt x="438282" y="538221"/>
                    </a:cubicBezTo>
                    <a:lnTo>
                      <a:pt x="438282" y="383843"/>
                    </a:lnTo>
                    <a:cubicBezTo>
                      <a:pt x="440324" y="383194"/>
                      <a:pt x="442366" y="382499"/>
                      <a:pt x="444362" y="381618"/>
                    </a:cubicBezTo>
                    <a:cubicBezTo>
                      <a:pt x="452529" y="378187"/>
                      <a:pt x="459815" y="373181"/>
                      <a:pt x="466080" y="366690"/>
                    </a:cubicBezTo>
                    <a:cubicBezTo>
                      <a:pt x="492997" y="338735"/>
                      <a:pt x="516989" y="307952"/>
                      <a:pt x="537409" y="275269"/>
                    </a:cubicBezTo>
                    <a:cubicBezTo>
                      <a:pt x="544787" y="263447"/>
                      <a:pt x="552352" y="251069"/>
                      <a:pt x="559267" y="238088"/>
                    </a:cubicBezTo>
                    <a:close/>
                    <a:moveTo>
                      <a:pt x="209859" y="194902"/>
                    </a:moveTo>
                    <a:lnTo>
                      <a:pt x="260000" y="194902"/>
                    </a:lnTo>
                    <a:cubicBezTo>
                      <a:pt x="260929" y="197405"/>
                      <a:pt x="261950" y="199908"/>
                      <a:pt x="262971" y="202458"/>
                    </a:cubicBezTo>
                    <a:cubicBezTo>
                      <a:pt x="271143" y="222296"/>
                      <a:pt x="281542" y="240512"/>
                      <a:pt x="291525" y="257523"/>
                    </a:cubicBezTo>
                    <a:cubicBezTo>
                      <a:pt x="315435" y="298173"/>
                      <a:pt x="342455" y="334652"/>
                      <a:pt x="371937" y="366032"/>
                    </a:cubicBezTo>
                    <a:cubicBezTo>
                      <a:pt x="378112" y="372706"/>
                      <a:pt x="385540" y="377851"/>
                      <a:pt x="393850" y="381374"/>
                    </a:cubicBezTo>
                    <a:cubicBezTo>
                      <a:pt x="395011" y="381884"/>
                      <a:pt x="396265" y="382348"/>
                      <a:pt x="397425" y="382811"/>
                    </a:cubicBezTo>
                    <a:lnTo>
                      <a:pt x="397425" y="539294"/>
                    </a:lnTo>
                    <a:cubicBezTo>
                      <a:pt x="397425" y="549166"/>
                      <a:pt x="389393" y="557185"/>
                      <a:pt x="379504" y="557185"/>
                    </a:cubicBezTo>
                    <a:lnTo>
                      <a:pt x="209859" y="557185"/>
                    </a:lnTo>
                    <a:cubicBezTo>
                      <a:pt x="199970" y="557185"/>
                      <a:pt x="191938" y="549166"/>
                      <a:pt x="191938" y="539294"/>
                    </a:cubicBezTo>
                    <a:lnTo>
                      <a:pt x="191938" y="212840"/>
                    </a:lnTo>
                    <a:cubicBezTo>
                      <a:pt x="191938" y="202967"/>
                      <a:pt x="199970" y="194902"/>
                      <a:pt x="209859" y="194902"/>
                    </a:cubicBezTo>
                    <a:close/>
                    <a:moveTo>
                      <a:pt x="13186" y="140695"/>
                    </a:moveTo>
                    <a:lnTo>
                      <a:pt x="137338" y="189466"/>
                    </a:lnTo>
                    <a:cubicBezTo>
                      <a:pt x="145602" y="192758"/>
                      <a:pt x="151081" y="200732"/>
                      <a:pt x="151081" y="209633"/>
                    </a:cubicBezTo>
                    <a:lnTo>
                      <a:pt x="151081" y="543612"/>
                    </a:lnTo>
                    <a:cubicBezTo>
                      <a:pt x="151081" y="550148"/>
                      <a:pt x="144441" y="554645"/>
                      <a:pt x="138359" y="552235"/>
                    </a:cubicBezTo>
                    <a:lnTo>
                      <a:pt x="13743" y="503278"/>
                    </a:lnTo>
                    <a:cubicBezTo>
                      <a:pt x="5478" y="500033"/>
                      <a:pt x="0" y="492059"/>
                      <a:pt x="0" y="483065"/>
                    </a:cubicBezTo>
                    <a:lnTo>
                      <a:pt x="0" y="149643"/>
                    </a:lnTo>
                    <a:cubicBezTo>
                      <a:pt x="0" y="142874"/>
                      <a:pt x="6871" y="138238"/>
                      <a:pt x="13186" y="140695"/>
                    </a:cubicBezTo>
                    <a:close/>
                    <a:moveTo>
                      <a:pt x="418473" y="52152"/>
                    </a:moveTo>
                    <a:cubicBezTo>
                      <a:pt x="375675" y="52152"/>
                      <a:pt x="340954" y="86828"/>
                      <a:pt x="341047" y="129569"/>
                    </a:cubicBezTo>
                    <a:cubicBezTo>
                      <a:pt x="341047" y="157013"/>
                      <a:pt x="355344" y="181165"/>
                      <a:pt x="376975" y="194887"/>
                    </a:cubicBezTo>
                    <a:cubicBezTo>
                      <a:pt x="382452" y="198363"/>
                      <a:pt x="388301" y="201191"/>
                      <a:pt x="394568" y="203092"/>
                    </a:cubicBezTo>
                    <a:cubicBezTo>
                      <a:pt x="402134" y="205595"/>
                      <a:pt x="410118" y="206893"/>
                      <a:pt x="418473" y="206893"/>
                    </a:cubicBezTo>
                    <a:cubicBezTo>
                      <a:pt x="425343" y="206893"/>
                      <a:pt x="431935" y="206012"/>
                      <a:pt x="438248" y="204344"/>
                    </a:cubicBezTo>
                    <a:cubicBezTo>
                      <a:pt x="444468" y="202721"/>
                      <a:pt x="450270" y="200403"/>
                      <a:pt x="455701" y="197436"/>
                    </a:cubicBezTo>
                    <a:cubicBezTo>
                      <a:pt x="479653" y="184271"/>
                      <a:pt x="495946" y="158774"/>
                      <a:pt x="495946" y="129569"/>
                    </a:cubicBezTo>
                    <a:cubicBezTo>
                      <a:pt x="495946" y="86828"/>
                      <a:pt x="461225" y="52152"/>
                      <a:pt x="418473" y="52152"/>
                    </a:cubicBezTo>
                    <a:close/>
                    <a:moveTo>
                      <a:pt x="419123" y="0"/>
                    </a:moveTo>
                    <a:cubicBezTo>
                      <a:pt x="492975" y="0"/>
                      <a:pt x="552809" y="59755"/>
                      <a:pt x="552809" y="133509"/>
                    </a:cubicBezTo>
                    <a:cubicBezTo>
                      <a:pt x="552809" y="165218"/>
                      <a:pt x="540137" y="196138"/>
                      <a:pt x="524540" y="224509"/>
                    </a:cubicBezTo>
                    <a:cubicBezTo>
                      <a:pt x="518599" y="235310"/>
                      <a:pt x="512239" y="245741"/>
                      <a:pt x="505973" y="255708"/>
                    </a:cubicBezTo>
                    <a:cubicBezTo>
                      <a:pt x="486802" y="286350"/>
                      <a:pt x="464382" y="315045"/>
                      <a:pt x="439315" y="341051"/>
                    </a:cubicBezTo>
                    <a:cubicBezTo>
                      <a:pt x="438944" y="341376"/>
                      <a:pt x="438619" y="341747"/>
                      <a:pt x="438248" y="342071"/>
                    </a:cubicBezTo>
                    <a:cubicBezTo>
                      <a:pt x="432863" y="347078"/>
                      <a:pt x="426086" y="349581"/>
                      <a:pt x="419262" y="349581"/>
                    </a:cubicBezTo>
                    <a:cubicBezTo>
                      <a:pt x="411882" y="349581"/>
                      <a:pt x="404548" y="346614"/>
                      <a:pt x="398978" y="340681"/>
                    </a:cubicBezTo>
                    <a:cubicBezTo>
                      <a:pt x="398467" y="340124"/>
                      <a:pt x="397910" y="339568"/>
                      <a:pt x="397492" y="339151"/>
                    </a:cubicBezTo>
                    <a:cubicBezTo>
                      <a:pt x="369130" y="308740"/>
                      <a:pt x="344575" y="274668"/>
                      <a:pt x="323593" y="238880"/>
                    </a:cubicBezTo>
                    <a:cubicBezTo>
                      <a:pt x="315285" y="224741"/>
                      <a:pt x="306929" y="210138"/>
                      <a:pt x="300198" y="195026"/>
                    </a:cubicBezTo>
                    <a:cubicBezTo>
                      <a:pt x="291518" y="175556"/>
                      <a:pt x="285437" y="155158"/>
                      <a:pt x="285437" y="133509"/>
                    </a:cubicBezTo>
                    <a:cubicBezTo>
                      <a:pt x="285437" y="59755"/>
                      <a:pt x="345317" y="0"/>
                      <a:pt x="419123"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33" name="组合 32"/>
            <p:cNvGrpSpPr/>
            <p:nvPr/>
          </p:nvGrpSpPr>
          <p:grpSpPr>
            <a:xfrm>
              <a:off x="1259398" y="4149892"/>
              <a:ext cx="3949507" cy="1310847"/>
              <a:chOff x="7483989" y="3191927"/>
              <a:chExt cx="3949507" cy="1310847"/>
            </a:xfrm>
          </p:grpSpPr>
          <p:sp>
            <p:nvSpPr>
              <p:cNvPr id="34" name="矩形 33"/>
              <p:cNvSpPr/>
              <p:nvPr/>
            </p:nvSpPr>
            <p:spPr>
              <a:xfrm>
                <a:off x="7492244" y="3636634"/>
                <a:ext cx="3941252" cy="86614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在js定义的全局数组无法在qml中实时更新，qml中访问得到数据为空，运行时间上出现差异导致传递参数不是我们真正想要的参数</a:t>
                </a:r>
                <a:endParaRPr lang="zh-CN" altLang="en-US" sz="1400" dirty="0">
                  <a:solidFill>
                    <a:schemeClr val="tx1">
                      <a:lumMod val="75000"/>
                      <a:lumOff val="25000"/>
                    </a:schemeClr>
                  </a:solidFill>
                  <a:cs typeface="+mn-ea"/>
                  <a:sym typeface="+mn-lt"/>
                </a:endParaRPr>
              </a:p>
            </p:txBody>
          </p:sp>
          <p:sp>
            <p:nvSpPr>
              <p:cNvPr id="35" name="矩形 34"/>
              <p:cNvSpPr/>
              <p:nvPr/>
            </p:nvSpPr>
            <p:spPr>
              <a:xfrm>
                <a:off x="7483989" y="3191927"/>
                <a:ext cx="2050552"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solidFill>
                      <a:schemeClr val="tx1">
                        <a:lumMod val="85000"/>
                        <a:lumOff val="15000"/>
                      </a:schemeClr>
                    </a:solidFill>
                    <a:cs typeface="+mn-ea"/>
                    <a:sym typeface="+mn-lt"/>
                  </a:rPr>
                  <a:t>参数无法正确传入</a:t>
                </a:r>
                <a:endParaRPr lang="zh-CN" altLang="en-US" b="1" dirty="0">
                  <a:solidFill>
                    <a:schemeClr val="tx1">
                      <a:lumMod val="85000"/>
                      <a:lumOff val="1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left)">
                                      <p:cBhvr>
                                        <p:cTn id="13" dur="500"/>
                                        <p:tgtEl>
                                          <p:spTgt spid="3"/>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p:tgtEl>
                                          <p:spTgt spid="38"/>
                                        </p:tgtEl>
                                        <p:attrNameLst>
                                          <p:attrName>ppt_y</p:attrName>
                                        </p:attrNameLst>
                                      </p:cBhvr>
                                      <p:tavLst>
                                        <p:tav tm="0">
                                          <p:val>
                                            <p:strVal val="#ppt_y-#ppt_h*1.125000"/>
                                          </p:val>
                                        </p:tav>
                                        <p:tav tm="100000">
                                          <p:val>
                                            <p:strVal val="#ppt_y"/>
                                          </p:val>
                                        </p:tav>
                                      </p:tavLst>
                                    </p:anim>
                                    <p:animEffect transition="in" filter="wipe(down)">
                                      <p:cBhvr>
                                        <p:cTn id="18" dur="500"/>
                                        <p:tgtEl>
                                          <p:spTgt spid="38"/>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p:tgtEl>
                                          <p:spTgt spid="13"/>
                                        </p:tgtEl>
                                        <p:attrNameLst>
                                          <p:attrName>ppt_x</p:attrName>
                                        </p:attrNameLst>
                                      </p:cBhvr>
                                      <p:tavLst>
                                        <p:tav tm="0">
                                          <p:val>
                                            <p:strVal val="#ppt_x-#ppt_w*1.125000"/>
                                          </p:val>
                                        </p:tav>
                                        <p:tav tm="100000">
                                          <p:val>
                                            <p:strVal val="#ppt_x"/>
                                          </p:val>
                                        </p:tav>
                                      </p:tavLst>
                                    </p:anim>
                                    <p:animEffect transition="in" filter="wipe(right)">
                                      <p:cBhvr>
                                        <p:cTn id="23" dur="500"/>
                                        <p:tgtEl>
                                          <p:spTgt spid="13"/>
                                        </p:tgtEl>
                                      </p:cBhvr>
                                    </p:animEffect>
                                  </p:childTnLst>
                                </p:cTn>
                              </p:par>
                            </p:childTnLst>
                          </p:cTn>
                        </p:par>
                        <p:par>
                          <p:cTn id="24" fill="hold">
                            <p:stCondLst>
                              <p:cond delay="2000"/>
                            </p:stCondLst>
                            <p:childTnLst>
                              <p:par>
                                <p:cTn id="25" presetID="12" presetClass="entr" presetSubtype="4"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p:tgtEl>
                                          <p:spTgt spid="31"/>
                                        </p:tgtEl>
                                        <p:attrNameLst>
                                          <p:attrName>ppt_y</p:attrName>
                                        </p:attrNameLst>
                                      </p:cBhvr>
                                      <p:tavLst>
                                        <p:tav tm="0">
                                          <p:val>
                                            <p:strVal val="#ppt_y+#ppt_h*1.125000"/>
                                          </p:val>
                                        </p:tav>
                                        <p:tav tm="100000">
                                          <p:val>
                                            <p:strVal val="#ppt_y"/>
                                          </p:val>
                                        </p:tav>
                                      </p:tavLst>
                                    </p:anim>
                                    <p:animEffect transition="in" filter="wipe(up)">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ui-1"/>
          <p:cNvPicPr>
            <a:picLocks noChangeAspect="1"/>
          </p:cNvPicPr>
          <p:nvPr/>
        </p:nvPicPr>
        <p:blipFill>
          <a:blip r:embed="rId1"/>
          <a:stretch>
            <a:fillRect/>
          </a:stretch>
        </p:blipFill>
        <p:spPr>
          <a:xfrm>
            <a:off x="1275080" y="252730"/>
            <a:ext cx="4476115" cy="3025775"/>
          </a:xfrm>
          <a:prstGeom prst="rect">
            <a:avLst/>
          </a:prstGeom>
        </p:spPr>
      </p:pic>
      <p:pic>
        <p:nvPicPr>
          <p:cNvPr id="3" name="图片 2" descr="ui-2(start)"/>
          <p:cNvPicPr>
            <a:picLocks noChangeAspect="1"/>
          </p:cNvPicPr>
          <p:nvPr/>
        </p:nvPicPr>
        <p:blipFill>
          <a:blip r:embed="rId2"/>
          <a:stretch>
            <a:fillRect/>
          </a:stretch>
        </p:blipFill>
        <p:spPr>
          <a:xfrm>
            <a:off x="6517005" y="252730"/>
            <a:ext cx="4411345" cy="2984500"/>
          </a:xfrm>
          <a:prstGeom prst="rect">
            <a:avLst/>
          </a:prstGeom>
        </p:spPr>
      </p:pic>
      <p:pic>
        <p:nvPicPr>
          <p:cNvPr id="4" name="图片 3" descr="ui-3(bujiao"/>
          <p:cNvPicPr>
            <a:picLocks noChangeAspect="1"/>
          </p:cNvPicPr>
          <p:nvPr/>
        </p:nvPicPr>
        <p:blipFill>
          <a:blip r:embed="rId3"/>
          <a:stretch>
            <a:fillRect/>
          </a:stretch>
        </p:blipFill>
        <p:spPr>
          <a:xfrm>
            <a:off x="1273175" y="3448685"/>
            <a:ext cx="4478020" cy="3040380"/>
          </a:xfrm>
          <a:prstGeom prst="rect">
            <a:avLst/>
          </a:prstGeom>
        </p:spPr>
      </p:pic>
      <p:pic>
        <p:nvPicPr>
          <p:cNvPr id="5" name="图片 4" descr="ui-4(jiaodizhu"/>
          <p:cNvPicPr>
            <a:picLocks noChangeAspect="1"/>
          </p:cNvPicPr>
          <p:nvPr/>
        </p:nvPicPr>
        <p:blipFill>
          <a:blip r:embed="rId4"/>
          <a:stretch>
            <a:fillRect/>
          </a:stretch>
        </p:blipFill>
        <p:spPr>
          <a:xfrm>
            <a:off x="6517005" y="3467735"/>
            <a:ext cx="4421505" cy="3002280"/>
          </a:xfrm>
          <a:prstGeom prst="rect">
            <a:avLst/>
          </a:prstGeom>
        </p:spPr>
      </p:pic>
      <p:sp>
        <p:nvSpPr>
          <p:cNvPr id="18" name="圆角矩形 17"/>
          <p:cNvSpPr/>
          <p:nvPr/>
        </p:nvSpPr>
        <p:spPr>
          <a:xfrm>
            <a:off x="5361940" y="3133725"/>
            <a:ext cx="1468755" cy="589915"/>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a:cs typeface="+mn-ea"/>
                <a:sym typeface="+mn-lt"/>
              </a:rPr>
              <a:t>基本</a:t>
            </a:r>
            <a:r>
              <a:rPr kumimoji="1" lang="en-US" altLang="zh-CN">
                <a:cs typeface="+mn-ea"/>
                <a:sym typeface="+mn-lt"/>
              </a:rPr>
              <a:t>ui</a:t>
            </a:r>
            <a:r>
              <a:rPr kumimoji="1" lang="zh-CN" altLang="en-US">
                <a:cs typeface="+mn-ea"/>
                <a:sym typeface="+mn-lt"/>
              </a:rPr>
              <a:t>界面</a:t>
            </a: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kaishi"/>
          <p:cNvPicPr>
            <a:picLocks noChangeAspect="1"/>
          </p:cNvPicPr>
          <p:nvPr/>
        </p:nvPicPr>
        <p:blipFill>
          <a:blip r:embed="rId1"/>
          <a:stretch>
            <a:fillRect/>
          </a:stretch>
        </p:blipFill>
        <p:spPr>
          <a:xfrm>
            <a:off x="210185" y="2094230"/>
            <a:ext cx="2823845" cy="2550795"/>
          </a:xfrm>
          <a:prstGeom prst="rect">
            <a:avLst/>
          </a:prstGeom>
        </p:spPr>
      </p:pic>
      <p:pic>
        <p:nvPicPr>
          <p:cNvPr id="3" name="图片 2" descr="pai-1"/>
          <p:cNvPicPr>
            <a:picLocks noChangeAspect="1"/>
          </p:cNvPicPr>
          <p:nvPr/>
        </p:nvPicPr>
        <p:blipFill>
          <a:blip r:embed="rId2"/>
          <a:stretch>
            <a:fillRect/>
          </a:stretch>
        </p:blipFill>
        <p:spPr>
          <a:xfrm>
            <a:off x="3233420" y="1910715"/>
            <a:ext cx="2369820" cy="2734310"/>
          </a:xfrm>
          <a:prstGeom prst="rect">
            <a:avLst/>
          </a:prstGeom>
        </p:spPr>
      </p:pic>
      <p:pic>
        <p:nvPicPr>
          <p:cNvPr id="4" name="图片 3" descr="pai-2"/>
          <p:cNvPicPr>
            <a:picLocks noChangeAspect="1"/>
          </p:cNvPicPr>
          <p:nvPr/>
        </p:nvPicPr>
        <p:blipFill>
          <a:blip r:embed="rId3"/>
          <a:stretch>
            <a:fillRect/>
          </a:stretch>
        </p:blipFill>
        <p:spPr>
          <a:xfrm>
            <a:off x="5802630" y="1663700"/>
            <a:ext cx="2874645" cy="2981325"/>
          </a:xfrm>
          <a:prstGeom prst="rect">
            <a:avLst/>
          </a:prstGeom>
        </p:spPr>
      </p:pic>
      <p:pic>
        <p:nvPicPr>
          <p:cNvPr id="5" name="图片 4" descr="pai-3"/>
          <p:cNvPicPr>
            <a:picLocks noChangeAspect="1"/>
          </p:cNvPicPr>
          <p:nvPr/>
        </p:nvPicPr>
        <p:blipFill>
          <a:blip r:embed="rId4"/>
          <a:stretch>
            <a:fillRect/>
          </a:stretch>
        </p:blipFill>
        <p:spPr>
          <a:xfrm>
            <a:off x="9049385" y="949325"/>
            <a:ext cx="2836545" cy="3695700"/>
          </a:xfrm>
          <a:prstGeom prst="rect">
            <a:avLst/>
          </a:prstGeom>
        </p:spPr>
      </p:pic>
      <p:sp>
        <p:nvSpPr>
          <p:cNvPr id="18" name="圆角矩形 17"/>
          <p:cNvSpPr/>
          <p:nvPr/>
        </p:nvSpPr>
        <p:spPr>
          <a:xfrm>
            <a:off x="4382770" y="5336540"/>
            <a:ext cx="2744470" cy="589915"/>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cs typeface="+mn-ea"/>
                <a:sym typeface="+mn-lt"/>
              </a:rPr>
              <a:t>对牌的初始化、洗发牌</a:t>
            </a:r>
            <a:endParaRPr kumimoji="1" lang="zh-CN">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056822" y="2161376"/>
            <a:ext cx="1941836" cy="3954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5" name="圆角矩形 14"/>
          <p:cNvSpPr/>
          <p:nvPr/>
        </p:nvSpPr>
        <p:spPr>
          <a:xfrm>
            <a:off x="-1199204" y="5818701"/>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6" name="文本框 15"/>
          <p:cNvSpPr txBox="1"/>
          <p:nvPr/>
        </p:nvSpPr>
        <p:spPr>
          <a:xfrm>
            <a:off x="5067213" y="1140741"/>
            <a:ext cx="1941836" cy="1015663"/>
          </a:xfrm>
          <a:prstGeom prst="rect">
            <a:avLst/>
          </a:prstGeom>
          <a:noFill/>
        </p:spPr>
        <p:txBody>
          <a:bodyPr wrap="square" rtlCol="0">
            <a:spAutoFit/>
          </a:bodyPr>
          <a:lstStyle/>
          <a:p>
            <a:pPr algn="dist"/>
            <a:r>
              <a:rPr kumimoji="1" lang="zh-CN" altLang="en-US" sz="6000" dirty="0">
                <a:solidFill>
                  <a:schemeClr val="tx1">
                    <a:lumMod val="65000"/>
                    <a:lumOff val="35000"/>
                  </a:schemeClr>
                </a:solidFill>
                <a:cs typeface="+mn-ea"/>
                <a:sym typeface="+mn-lt"/>
              </a:rPr>
              <a:t>目录</a:t>
            </a:r>
            <a:endParaRPr kumimoji="1" lang="zh-CN" altLang="en-US" sz="6000" dirty="0">
              <a:solidFill>
                <a:schemeClr val="tx1">
                  <a:lumMod val="65000"/>
                  <a:lumOff val="35000"/>
                </a:schemeClr>
              </a:solidFill>
              <a:cs typeface="+mn-ea"/>
              <a:sym typeface="+mn-lt"/>
            </a:endParaRPr>
          </a:p>
        </p:txBody>
      </p:sp>
      <p:sp>
        <p:nvSpPr>
          <p:cNvPr id="17" name="文本框 16"/>
          <p:cNvSpPr txBox="1"/>
          <p:nvPr/>
        </p:nvSpPr>
        <p:spPr>
          <a:xfrm>
            <a:off x="5120111" y="2182158"/>
            <a:ext cx="1816201" cy="338554"/>
          </a:xfrm>
          <a:prstGeom prst="rect">
            <a:avLst/>
          </a:prstGeom>
          <a:noFill/>
        </p:spPr>
        <p:txBody>
          <a:bodyPr wrap="square" rtlCol="0">
            <a:spAutoFit/>
          </a:bodyPr>
          <a:lstStyle/>
          <a:p>
            <a:pPr algn="dist"/>
            <a:r>
              <a:rPr kumimoji="1" lang="en-US" altLang="zh-CN" sz="1600" b="1" dirty="0">
                <a:solidFill>
                  <a:schemeClr val="bg1"/>
                </a:solidFill>
                <a:cs typeface="+mn-ea"/>
                <a:sym typeface="+mn-lt"/>
              </a:rPr>
              <a:t>CONTENTS</a:t>
            </a:r>
            <a:endParaRPr kumimoji="1" lang="zh-CN" altLang="en-US" sz="1600" b="1" dirty="0">
              <a:solidFill>
                <a:schemeClr val="bg1"/>
              </a:solidFill>
              <a:cs typeface="+mn-ea"/>
              <a:sym typeface="+mn-lt"/>
            </a:endParaRPr>
          </a:p>
        </p:txBody>
      </p:sp>
      <p:sp>
        <p:nvSpPr>
          <p:cNvPr id="18" name="圆角矩形 17"/>
          <p:cNvSpPr/>
          <p:nvPr/>
        </p:nvSpPr>
        <p:spPr>
          <a:xfrm>
            <a:off x="-1668544" y="4484000"/>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a:off x="2049234" y="5642055"/>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文本框 20"/>
          <p:cNvSpPr txBox="1"/>
          <p:nvPr/>
        </p:nvSpPr>
        <p:spPr>
          <a:xfrm>
            <a:off x="2536160" y="2695070"/>
            <a:ext cx="2062480" cy="1168400"/>
          </a:xfrm>
          <a:prstGeom prst="rect">
            <a:avLst/>
          </a:prstGeom>
          <a:noFill/>
        </p:spPr>
        <p:txBody>
          <a:bodyPr wrap="none" rtlCol="0">
            <a:spAutoFit/>
          </a:bodyPr>
          <a:lstStyle/>
          <a:p>
            <a:pPr marL="457200" indent="-457200" algn="l">
              <a:lnSpc>
                <a:spcPct val="250000"/>
              </a:lnSpc>
              <a:buFont typeface="Arial" panose="02080604020202020204" pitchFamily="34" charset="0"/>
              <a:buChar char="•"/>
            </a:pPr>
            <a:r>
              <a:rPr kumimoji="1" lang="zh-CN" altLang="en-US" sz="2800" dirty="0">
                <a:solidFill>
                  <a:schemeClr val="tx1">
                    <a:lumMod val="75000"/>
                    <a:lumOff val="25000"/>
                  </a:schemeClr>
                </a:solidFill>
                <a:cs typeface="+mn-ea"/>
                <a:sym typeface="+mn-lt"/>
              </a:rPr>
              <a:t>开发过程</a:t>
            </a:r>
            <a:endParaRPr kumimoji="1" lang="zh-CN" altLang="en-US" sz="2800" dirty="0">
              <a:solidFill>
                <a:schemeClr val="tx1">
                  <a:lumMod val="75000"/>
                  <a:lumOff val="25000"/>
                </a:schemeClr>
              </a:solidFill>
              <a:cs typeface="+mn-ea"/>
              <a:sym typeface="+mn-lt"/>
            </a:endParaRPr>
          </a:p>
        </p:txBody>
      </p:sp>
      <p:sp>
        <p:nvSpPr>
          <p:cNvPr id="22" name="文本框 21"/>
          <p:cNvSpPr txBox="1"/>
          <p:nvPr/>
        </p:nvSpPr>
        <p:spPr>
          <a:xfrm>
            <a:off x="6325379" y="2695069"/>
            <a:ext cx="1351280" cy="1168400"/>
          </a:xfrm>
          <a:prstGeom prst="rect">
            <a:avLst/>
          </a:prstGeom>
          <a:noFill/>
        </p:spPr>
        <p:txBody>
          <a:bodyPr wrap="none" rtlCol="0">
            <a:spAutoFit/>
          </a:bodyPr>
          <a:lstStyle/>
          <a:p>
            <a:pPr marL="457200" indent="-457200" algn="l">
              <a:lnSpc>
                <a:spcPct val="250000"/>
              </a:lnSpc>
              <a:buFont typeface="Arial" panose="02080604020202020204" pitchFamily="34" charset="0"/>
              <a:buChar char="•"/>
            </a:pPr>
            <a:r>
              <a:rPr kumimoji="1" lang="zh-CN" altLang="en-US" sz="2800" dirty="0">
                <a:solidFill>
                  <a:schemeClr val="tx1">
                    <a:lumMod val="75000"/>
                    <a:lumOff val="25000"/>
                  </a:schemeClr>
                </a:solidFill>
                <a:cs typeface="+mn-ea"/>
                <a:sym typeface="+mn-lt"/>
              </a:rPr>
              <a:t>分工</a:t>
            </a:r>
            <a:endParaRPr kumimoji="1" lang="zh-CN" altLang="en-US" sz="2800" dirty="0">
              <a:solidFill>
                <a:schemeClr val="tx1">
                  <a:lumMod val="75000"/>
                  <a:lumOff val="25000"/>
                </a:schemeClr>
              </a:solidFill>
              <a:cs typeface="+mn-ea"/>
              <a:sym typeface="+mn-lt"/>
            </a:endParaRPr>
          </a:p>
        </p:txBody>
      </p:sp>
      <p:sp>
        <p:nvSpPr>
          <p:cNvPr id="19" name="圆角矩形 18"/>
          <p:cNvSpPr/>
          <p:nvPr/>
        </p:nvSpPr>
        <p:spPr>
          <a:xfrm>
            <a:off x="9237787" y="-5787377"/>
            <a:ext cx="4253122" cy="6909975"/>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7" name="圆角矩形 26"/>
          <p:cNvSpPr/>
          <p:nvPr/>
        </p:nvSpPr>
        <p:spPr>
          <a:xfrm>
            <a:off x="10089391" y="221629"/>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椭圆 27"/>
          <p:cNvSpPr/>
          <p:nvPr/>
        </p:nvSpPr>
        <p:spPr>
          <a:xfrm>
            <a:off x="9912745" y="988993"/>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9" name="TextBox 4"/>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endParaRPr lang="en-US" altLang="zh-CN" sz="100" dirty="0">
              <a:solidFill>
                <a:schemeClr val="tx1">
                  <a:alpha val="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049942" y="2762798"/>
            <a:ext cx="3550920" cy="1106805"/>
          </a:xfrm>
          <a:prstGeom prst="rect">
            <a:avLst/>
          </a:prstGeom>
          <a:noFill/>
        </p:spPr>
        <p:txBody>
          <a:bodyPr wrap="none" rtlCol="0">
            <a:spAutoFit/>
          </a:bodyPr>
          <a:lstStyle>
            <a:defPPr>
              <a:defRPr lang="zh-CN"/>
            </a:defPPr>
            <a:lvl1pPr>
              <a:defRPr kumimoji="1" sz="6600" b="1">
                <a:solidFill>
                  <a:schemeClr val="tx1">
                    <a:lumMod val="75000"/>
                    <a:lumOff val="25000"/>
                  </a:schemeClr>
                </a:solidFill>
                <a:latin typeface="Arial" panose="020B0604020202020204"/>
                <a:ea typeface="微软雅黑"/>
              </a:defRPr>
            </a:lvl1pPr>
          </a:lstStyle>
          <a:p>
            <a:r>
              <a:rPr lang="zh-CN" altLang="en-US" dirty="0">
                <a:latin typeface="+mn-lt"/>
                <a:ea typeface="+mn-ea"/>
                <a:cs typeface="+mn-ea"/>
                <a:sym typeface="+mn-lt"/>
              </a:rPr>
              <a:t>开发过程</a:t>
            </a:r>
            <a:endParaRPr lang="zh-CN" altLang="en-US" dirty="0">
              <a:latin typeface="+mn-lt"/>
              <a:ea typeface="+mn-ea"/>
              <a:cs typeface="+mn-ea"/>
              <a:sym typeface="+mn-lt"/>
            </a:endParaRPr>
          </a:p>
        </p:txBody>
      </p:sp>
      <p:sp>
        <p:nvSpPr>
          <p:cNvPr id="18" name="文本框 17"/>
          <p:cNvSpPr txBox="1"/>
          <p:nvPr/>
        </p:nvSpPr>
        <p:spPr>
          <a:xfrm>
            <a:off x="2395034" y="2819355"/>
            <a:ext cx="1028700" cy="1014730"/>
          </a:xfrm>
          <a:prstGeom prst="rect">
            <a:avLst/>
          </a:prstGeom>
          <a:noFill/>
        </p:spPr>
        <p:txBody>
          <a:bodyPr wrap="none" rtlCol="0">
            <a:spAutoFit/>
          </a:bodyPr>
          <a:lstStyle/>
          <a:p>
            <a:r>
              <a:rPr kumimoji="1" lang="en-US" altLang="zh-CN" sz="6000">
                <a:solidFill>
                  <a:schemeClr val="tx1">
                    <a:lumMod val="75000"/>
                    <a:lumOff val="25000"/>
                  </a:schemeClr>
                </a:solidFill>
                <a:cs typeface="+mn-ea"/>
                <a:sym typeface="+mn-lt"/>
              </a:rPr>
              <a:t>01</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45160" y="457200"/>
            <a:ext cx="10337800" cy="5262245"/>
          </a:xfrm>
          <a:prstGeom prst="rect">
            <a:avLst/>
          </a:prstGeom>
          <a:noFill/>
        </p:spPr>
        <p:txBody>
          <a:bodyPr wrap="square" rtlCol="0" anchor="t">
            <a:spAutoFit/>
          </a:bodyPr>
          <a:p>
            <a:pPr lvl="5"/>
            <a:endParaRPr lang="zh-CN" altLang="en-US" sz="2800"/>
          </a:p>
          <a:p>
            <a:r>
              <a:rPr lang="zh-CN" altLang="en-US" sz="2800"/>
              <a:t>定义单独牌的属性，将54张牌添加到牌堆里，实现洗、发牌，每个玩家拿到手牌。开始检测谁是地主，如果玩家不叫地主，下一个电脑玩家就是地主，地主状态发生改变。</a:t>
            </a:r>
            <a:endParaRPr lang="zh-CN" altLang="en-US" sz="2800"/>
          </a:p>
          <a:p>
            <a:r>
              <a:rPr lang="zh-CN" altLang="en-US" sz="2800"/>
              <a:t>游戏控制：获取玩家的手牌、地主牌，监测堂子是否有人打出牌，监测用户玩家要出的牌，获取到玩家要出的牌，判断当前牌是否符合常规牌型，如果不符合就不允许用户玩家出牌。</a:t>
            </a:r>
            <a:endParaRPr lang="zh-CN" altLang="en-US" sz="2800"/>
          </a:p>
          <a:p>
            <a:r>
              <a:rPr lang="zh-CN" altLang="en-US" sz="2800"/>
              <a:t>AI策略：给电脑玩家制定游戏策略，先检测手牌并归为某一类牌型，尽量让顺子、连子等特殊牌型留着等到电脑玩家主动出牌时出出去，再查看当前手牌是否有能压上家的牌。</a:t>
            </a:r>
            <a:endParaRPr lang="zh-CN" altLang="en-US" sz="2800"/>
          </a:p>
          <a:p>
            <a:r>
              <a:rPr lang="zh-CN" altLang="en-US" sz="2800"/>
              <a:t>判断游戏输赢：实时检测三个玩家手上的牌数量，当某个玩家的牌数为空时，游戏结束。</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p:nvGrpSpPr>
        <p:grpSpPr>
          <a:xfrm>
            <a:off x="1102151" y="1070610"/>
            <a:ext cx="10334199" cy="4871720"/>
            <a:chOff x="2669" y="2505"/>
            <a:chExt cx="16274" cy="7672"/>
          </a:xfrm>
        </p:grpSpPr>
        <p:sp>
          <p:nvSpPr>
            <p:cNvPr id="39" name="Freeform 10"/>
            <p:cNvSpPr/>
            <p:nvPr/>
          </p:nvSpPr>
          <p:spPr bwMode="auto">
            <a:xfrm>
              <a:off x="2753" y="2917"/>
              <a:ext cx="1327" cy="2209"/>
            </a:xfrm>
            <a:custGeom>
              <a:avLst/>
              <a:gdLst>
                <a:gd name="T0" fmla="*/ 1191 w 1191"/>
                <a:gd name="T1" fmla="*/ 2372 h 2372"/>
                <a:gd name="T2" fmla="*/ 0 w 1191"/>
                <a:gd name="T3" fmla="*/ 2372 h 2372"/>
                <a:gd name="T4" fmla="*/ 0 w 1191"/>
                <a:gd name="T5" fmla="*/ 0 h 2372"/>
              </a:gdLst>
              <a:ahLst/>
              <a:cxnLst>
                <a:cxn ang="0">
                  <a:pos x="T0" y="T1"/>
                </a:cxn>
                <a:cxn ang="0">
                  <a:pos x="T2" y="T3"/>
                </a:cxn>
                <a:cxn ang="0">
                  <a:pos x="T4" y="T5"/>
                </a:cxn>
              </a:cxnLst>
              <a:rect l="0" t="0" r="r" b="b"/>
              <a:pathLst>
                <a:path w="1191" h="2372">
                  <a:moveTo>
                    <a:pt x="1191" y="2372"/>
                  </a:moveTo>
                  <a:lnTo>
                    <a:pt x="0" y="2372"/>
                  </a:lnTo>
                  <a:lnTo>
                    <a:pt x="0" y="0"/>
                  </a:lnTo>
                </a:path>
              </a:pathLst>
            </a:custGeom>
            <a:noFill/>
            <a:ln w="12700"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0" name="Freeform 11"/>
            <p:cNvSpPr/>
            <p:nvPr/>
          </p:nvSpPr>
          <p:spPr bwMode="auto">
            <a:xfrm>
              <a:off x="8570" y="2917"/>
              <a:ext cx="777" cy="2209"/>
            </a:xfrm>
            <a:custGeom>
              <a:avLst/>
              <a:gdLst>
                <a:gd name="T0" fmla="*/ 697 w 697"/>
                <a:gd name="T1" fmla="*/ 2372 h 2372"/>
                <a:gd name="T2" fmla="*/ 0 w 697"/>
                <a:gd name="T3" fmla="*/ 2372 h 2372"/>
                <a:gd name="T4" fmla="*/ 0 w 697"/>
                <a:gd name="T5" fmla="*/ 0 h 2372"/>
              </a:gdLst>
              <a:ahLst/>
              <a:cxnLst>
                <a:cxn ang="0">
                  <a:pos x="T0" y="T1"/>
                </a:cxn>
                <a:cxn ang="0">
                  <a:pos x="T2" y="T3"/>
                </a:cxn>
                <a:cxn ang="0">
                  <a:pos x="T4" y="T5"/>
                </a:cxn>
              </a:cxnLst>
              <a:rect l="0" t="0" r="r" b="b"/>
              <a:pathLst>
                <a:path w="697" h="2372">
                  <a:moveTo>
                    <a:pt x="697" y="2372"/>
                  </a:moveTo>
                  <a:lnTo>
                    <a:pt x="0" y="2372"/>
                  </a:lnTo>
                  <a:lnTo>
                    <a:pt x="0" y="0"/>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1" name="Freeform 12"/>
            <p:cNvSpPr/>
            <p:nvPr/>
          </p:nvSpPr>
          <p:spPr bwMode="auto">
            <a:xfrm>
              <a:off x="13797" y="2917"/>
              <a:ext cx="825" cy="2209"/>
            </a:xfrm>
            <a:custGeom>
              <a:avLst/>
              <a:gdLst>
                <a:gd name="T0" fmla="*/ 741 w 741"/>
                <a:gd name="T1" fmla="*/ 2372 h 2372"/>
                <a:gd name="T2" fmla="*/ 0 w 741"/>
                <a:gd name="T3" fmla="*/ 2372 h 2372"/>
                <a:gd name="T4" fmla="*/ 0 w 741"/>
                <a:gd name="T5" fmla="*/ 0 h 2372"/>
              </a:gdLst>
              <a:ahLst/>
              <a:cxnLst>
                <a:cxn ang="0">
                  <a:pos x="T0" y="T1"/>
                </a:cxn>
                <a:cxn ang="0">
                  <a:pos x="T2" y="T3"/>
                </a:cxn>
                <a:cxn ang="0">
                  <a:pos x="T4" y="T5"/>
                </a:cxn>
              </a:cxnLst>
              <a:rect l="0" t="0" r="r" b="b"/>
              <a:pathLst>
                <a:path w="741" h="2372">
                  <a:moveTo>
                    <a:pt x="741" y="2372"/>
                  </a:moveTo>
                  <a:lnTo>
                    <a:pt x="0" y="2372"/>
                  </a:lnTo>
                  <a:lnTo>
                    <a:pt x="0" y="0"/>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2" name="Freeform 13"/>
            <p:cNvSpPr/>
            <p:nvPr/>
          </p:nvSpPr>
          <p:spPr bwMode="auto">
            <a:xfrm>
              <a:off x="5858" y="6653"/>
              <a:ext cx="945" cy="2602"/>
            </a:xfrm>
            <a:custGeom>
              <a:avLst/>
              <a:gdLst>
                <a:gd name="T0" fmla="*/ 847 w 847"/>
                <a:gd name="T1" fmla="*/ 0 h 2329"/>
                <a:gd name="T2" fmla="*/ 0 w 847"/>
                <a:gd name="T3" fmla="*/ 0 h 2329"/>
                <a:gd name="T4" fmla="*/ 0 w 847"/>
                <a:gd name="T5" fmla="*/ 2329 h 2329"/>
              </a:gdLst>
              <a:ahLst/>
              <a:cxnLst>
                <a:cxn ang="0">
                  <a:pos x="T0" y="T1"/>
                </a:cxn>
                <a:cxn ang="0">
                  <a:pos x="T2" y="T3"/>
                </a:cxn>
                <a:cxn ang="0">
                  <a:pos x="T4" y="T5"/>
                </a:cxn>
              </a:cxnLst>
              <a:rect l="0" t="0" r="r" b="b"/>
              <a:pathLst>
                <a:path w="847" h="2329">
                  <a:moveTo>
                    <a:pt x="847" y="0"/>
                  </a:moveTo>
                  <a:lnTo>
                    <a:pt x="0" y="0"/>
                  </a:lnTo>
                  <a:lnTo>
                    <a:pt x="0" y="2329"/>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3" name="Freeform 14"/>
            <p:cNvSpPr/>
            <p:nvPr/>
          </p:nvSpPr>
          <p:spPr bwMode="auto">
            <a:xfrm flipH="1">
              <a:off x="12020" y="6653"/>
              <a:ext cx="936" cy="2239"/>
            </a:xfrm>
            <a:custGeom>
              <a:avLst/>
              <a:gdLst>
                <a:gd name="T0" fmla="*/ 644 w 644"/>
                <a:gd name="T1" fmla="*/ 0 h 2329"/>
                <a:gd name="T2" fmla="*/ 0 w 644"/>
                <a:gd name="T3" fmla="*/ 0 h 2329"/>
                <a:gd name="T4" fmla="*/ 0 w 644"/>
                <a:gd name="T5" fmla="*/ 2329 h 2329"/>
              </a:gdLst>
              <a:ahLst/>
              <a:cxnLst>
                <a:cxn ang="0">
                  <a:pos x="T0" y="T1"/>
                </a:cxn>
                <a:cxn ang="0">
                  <a:pos x="T2" y="T3"/>
                </a:cxn>
                <a:cxn ang="0">
                  <a:pos x="T4" y="T5"/>
                </a:cxn>
              </a:cxnLst>
              <a:rect l="0" t="0" r="r" b="b"/>
              <a:pathLst>
                <a:path w="644" h="2329">
                  <a:moveTo>
                    <a:pt x="644" y="0"/>
                  </a:moveTo>
                  <a:lnTo>
                    <a:pt x="0" y="0"/>
                  </a:lnTo>
                  <a:lnTo>
                    <a:pt x="0" y="2329"/>
                  </a:lnTo>
                </a:path>
              </a:pathLst>
            </a:custGeom>
            <a:noFill/>
            <a:ln w="9525" cap="flat">
              <a:solidFill>
                <a:srgbClr val="4D4D4D">
                  <a:lumMod val="60000"/>
                  <a:lumOff val="40000"/>
                </a:srgbClr>
              </a:solidFill>
              <a:prstDash val="dash"/>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endParaRPr kumimoji="0" lang="zh-CN" altLang="en-US" sz="1800" b="0" i="0" u="none" strike="noStrike" kern="0" cap="none" spc="0" normalizeH="0" baseline="0" noProof="0">
                <a:ln>
                  <a:noFill/>
                </a:ln>
                <a:solidFill>
                  <a:srgbClr val="4D4D4D"/>
                </a:solidFill>
                <a:effectLst/>
                <a:uLnTx/>
                <a:uFillTx/>
                <a:cs typeface="+mn-ea"/>
                <a:sym typeface="+mn-lt"/>
              </a:endParaRPr>
            </a:p>
          </p:txBody>
        </p:sp>
        <p:sp>
          <p:nvSpPr>
            <p:cNvPr id="46" name="矩形 45"/>
            <p:cNvSpPr/>
            <p:nvPr/>
          </p:nvSpPr>
          <p:spPr>
            <a:xfrm>
              <a:off x="2809" y="2699"/>
              <a:ext cx="4152" cy="1307"/>
            </a:xfrm>
            <a:prstGeom prst="rect">
              <a:avLst/>
            </a:prstGeom>
          </p:spPr>
          <p:txBody>
            <a:bodyPr wrap="none">
              <a:spAutoFit/>
            </a:bodyPr>
            <a:lstStyle/>
            <a:p>
              <a:pPr fontAlgn="base">
                <a:spcBef>
                  <a:spcPct val="0"/>
                </a:spcBef>
                <a:spcAft>
                  <a:spcPct val="0"/>
                </a:spcAft>
                <a:buFont typeface="Arial" panose="02080604020202020204" pitchFamily="34" charset="0"/>
                <a:buNone/>
              </a:pPr>
              <a:r>
                <a:rPr lang="zh-CN" sz="1600" b="1" dirty="0">
                  <a:solidFill>
                    <a:srgbClr val="4D4D4D"/>
                  </a:solidFill>
                  <a:cs typeface="+mn-ea"/>
                  <a:sym typeface="+mn-lt"/>
                </a:rPr>
                <a:t>不明确实验要求，准备采用</a:t>
              </a:r>
              <a:endParaRPr lang="zh-CN" sz="1600" b="1" dirty="0">
                <a:solidFill>
                  <a:srgbClr val="4D4D4D"/>
                </a:solidFill>
                <a:cs typeface="+mn-ea"/>
                <a:sym typeface="+mn-lt"/>
              </a:endParaRPr>
            </a:p>
            <a:p>
              <a:pPr fontAlgn="base">
                <a:spcBef>
                  <a:spcPct val="0"/>
                </a:spcBef>
                <a:spcAft>
                  <a:spcPct val="0"/>
                </a:spcAft>
                <a:buFont typeface="Arial" panose="02080604020202020204" pitchFamily="34" charset="0"/>
                <a:buNone/>
              </a:pPr>
              <a:r>
                <a:rPr lang="en-US" altLang="zh-CN" sz="1600" b="1" dirty="0">
                  <a:solidFill>
                    <a:srgbClr val="4D4D4D"/>
                  </a:solidFill>
                  <a:cs typeface="+mn-ea"/>
                  <a:sym typeface="+mn-lt"/>
                </a:rPr>
                <a:t>c++</a:t>
              </a:r>
              <a:r>
                <a:rPr lang="zh-CN" altLang="en-US" sz="1600" b="1" dirty="0">
                  <a:solidFill>
                    <a:srgbClr val="4D4D4D"/>
                  </a:solidFill>
                  <a:cs typeface="+mn-ea"/>
                  <a:sym typeface="+mn-lt"/>
                </a:rPr>
                <a:t>实现整个游戏</a:t>
              </a:r>
              <a:endParaRPr lang="zh-CN" altLang="en-US" sz="1600" b="1" dirty="0">
                <a:solidFill>
                  <a:srgbClr val="4D4D4D"/>
                </a:solidFill>
                <a:cs typeface="+mn-ea"/>
                <a:sym typeface="+mn-lt"/>
              </a:endParaRPr>
            </a:p>
            <a:p>
              <a:pPr fontAlgn="base">
                <a:spcBef>
                  <a:spcPct val="0"/>
                </a:spcBef>
                <a:spcAft>
                  <a:spcPct val="0"/>
                </a:spcAft>
                <a:buFont typeface="Arial" panose="02080604020202020204" pitchFamily="34" charset="0"/>
                <a:buNone/>
              </a:pPr>
              <a:r>
                <a:rPr lang="zh-CN" altLang="en-US" sz="1600" b="1" dirty="0">
                  <a:solidFill>
                    <a:srgbClr val="4D4D4D"/>
                  </a:solidFill>
                  <a:cs typeface="+mn-ea"/>
                  <a:sym typeface="+mn-lt"/>
                </a:rPr>
                <a:t>每个人分工分散</a:t>
              </a:r>
              <a:endParaRPr lang="zh-CN" altLang="en-US" sz="1600" b="1" dirty="0">
                <a:solidFill>
                  <a:srgbClr val="4D4D4D"/>
                </a:solidFill>
                <a:cs typeface="+mn-ea"/>
                <a:sym typeface="+mn-lt"/>
              </a:endParaRPr>
            </a:p>
          </p:txBody>
        </p:sp>
        <p:grpSp>
          <p:nvGrpSpPr>
            <p:cNvPr id="47" name="组合 46"/>
            <p:cNvGrpSpPr/>
            <p:nvPr/>
          </p:nvGrpSpPr>
          <p:grpSpPr>
            <a:xfrm>
              <a:off x="2669" y="4818"/>
              <a:ext cx="2993" cy="2188"/>
              <a:chOff x="1696511" y="2790392"/>
              <a:chExt cx="1900602" cy="1389570"/>
            </a:xfrm>
          </p:grpSpPr>
          <p:sp>
            <p:nvSpPr>
              <p:cNvPr id="48" name="Freeform 5"/>
              <p:cNvSpPr/>
              <p:nvPr/>
            </p:nvSpPr>
            <p:spPr bwMode="auto">
              <a:xfrm>
                <a:off x="1696511" y="2790392"/>
                <a:ext cx="1900602"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7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7" y="1834"/>
                    </a:cubicBezTo>
                    <a:lnTo>
                      <a:pt x="575" y="1005"/>
                    </a:lnTo>
                    <a:cubicBezTo>
                      <a:pt x="734" y="729"/>
                      <a:pt x="894" y="453"/>
                      <a:pt x="1053" y="178"/>
                    </a:cubicBezTo>
                    <a:cubicBezTo>
                      <a:pt x="1178" y="2"/>
                      <a:pt x="1297" y="0"/>
                      <a:pt x="1408" y="175"/>
                    </a:cubicBezTo>
                    <a:close/>
                  </a:path>
                </a:pathLst>
              </a:custGeom>
              <a:solidFill>
                <a:schemeClr val="tx1">
                  <a:lumMod val="50000"/>
                  <a:lumOff val="50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endParaRPr kumimoji="0" lang="zh-CN" altLang="en-US" sz="1800" b="0" i="0" u="none" strike="noStrike" kern="0" cap="none" spc="0" normalizeH="0" baseline="0" noProof="0">
                  <a:ln>
                    <a:noFill/>
                  </a:ln>
                  <a:solidFill>
                    <a:srgbClr val="54A0D8"/>
                  </a:solidFill>
                  <a:effectLst/>
                  <a:uLnTx/>
                  <a:uFillTx/>
                  <a:cs typeface="+mn-ea"/>
                  <a:sym typeface="+mn-lt"/>
                </a:endParaRPr>
              </a:p>
            </p:txBody>
          </p:sp>
          <p:sp>
            <p:nvSpPr>
              <p:cNvPr id="49" name="文本框 48"/>
              <p:cNvSpPr txBox="1"/>
              <p:nvPr/>
            </p:nvSpPr>
            <p:spPr>
              <a:xfrm>
                <a:off x="2288736" y="3249645"/>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01</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0" name="组合 49"/>
            <p:cNvGrpSpPr/>
            <p:nvPr/>
          </p:nvGrpSpPr>
          <p:grpSpPr>
            <a:xfrm>
              <a:off x="5299" y="4728"/>
              <a:ext cx="2993" cy="2188"/>
              <a:chOff x="3364756" y="2733250"/>
              <a:chExt cx="1900602" cy="1389570"/>
            </a:xfrm>
          </p:grpSpPr>
          <p:sp>
            <p:nvSpPr>
              <p:cNvPr id="51" name="Freeform 8"/>
              <p:cNvSpPr/>
              <p:nvPr/>
            </p:nvSpPr>
            <p:spPr bwMode="auto">
              <a:xfrm>
                <a:off x="3364756" y="2733250"/>
                <a:ext cx="1900602" cy="1389570"/>
              </a:xfrm>
              <a:custGeom>
                <a:avLst/>
                <a:gdLst>
                  <a:gd name="T0" fmla="*/ 1408 w 2454"/>
                  <a:gd name="T1" fmla="*/ 1966 h 2141"/>
                  <a:gd name="T2" fmla="*/ 1887 w 2454"/>
                  <a:gd name="T3" fmla="*/ 1136 h 2141"/>
                  <a:gd name="T4" fmla="*/ 2365 w 2454"/>
                  <a:gd name="T5" fmla="*/ 309 h 2141"/>
                  <a:gd name="T6" fmla="*/ 2189 w 2454"/>
                  <a:gd name="T7" fmla="*/ 0 h 2141"/>
                  <a:gd name="T8" fmla="*/ 1231 w 2454"/>
                  <a:gd name="T9" fmla="*/ 0 h 2141"/>
                  <a:gd name="T10" fmla="*/ 276 w 2454"/>
                  <a:gd name="T11" fmla="*/ 0 h 2141"/>
                  <a:gd name="T12" fmla="*/ 97 w 2454"/>
                  <a:gd name="T13" fmla="*/ 307 h 2141"/>
                  <a:gd name="T14" fmla="*/ 576 w 2454"/>
                  <a:gd name="T15" fmla="*/ 1136 h 2141"/>
                  <a:gd name="T16" fmla="*/ 1053 w 2454"/>
                  <a:gd name="T17" fmla="*/ 1963 h 2141"/>
                  <a:gd name="T18" fmla="*/ 1408 w 2454"/>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1">
                    <a:moveTo>
                      <a:pt x="1408" y="1966"/>
                    </a:moveTo>
                    <a:lnTo>
                      <a:pt x="1887" y="1136"/>
                    </a:lnTo>
                    <a:cubicBezTo>
                      <a:pt x="2046" y="861"/>
                      <a:pt x="2205" y="585"/>
                      <a:pt x="2365" y="309"/>
                    </a:cubicBezTo>
                    <a:cubicBezTo>
                      <a:pt x="2454" y="113"/>
                      <a:pt x="2396" y="9"/>
                      <a:pt x="2189" y="0"/>
                    </a:cubicBezTo>
                    <a:lnTo>
                      <a:pt x="1231" y="0"/>
                    </a:lnTo>
                    <a:cubicBezTo>
                      <a:pt x="913" y="0"/>
                      <a:pt x="595" y="0"/>
                      <a:pt x="276" y="0"/>
                    </a:cubicBezTo>
                    <a:cubicBezTo>
                      <a:pt x="61" y="21"/>
                      <a:pt x="0" y="123"/>
                      <a:pt x="97" y="307"/>
                    </a:cubicBezTo>
                    <a:lnTo>
                      <a:pt x="576" y="1136"/>
                    </a:lnTo>
                    <a:cubicBezTo>
                      <a:pt x="735" y="1412"/>
                      <a:pt x="894" y="1688"/>
                      <a:pt x="1053" y="1963"/>
                    </a:cubicBezTo>
                    <a:cubicBezTo>
                      <a:pt x="1179" y="2139"/>
                      <a:pt x="1297" y="2141"/>
                      <a:pt x="1408" y="1966"/>
                    </a:cubicBezTo>
                    <a:close/>
                  </a:path>
                </a:pathLst>
              </a:custGeom>
              <a:solidFill>
                <a:schemeClr val="tx1">
                  <a:lumMod val="75000"/>
                  <a:lumOff val="25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endParaRPr kumimoji="0" lang="zh-CN" altLang="en-US" sz="1800" b="0" i="0" u="none" strike="noStrike" kern="0" cap="none" spc="0" normalizeH="0" baseline="0" noProof="0" dirty="0">
                  <a:ln>
                    <a:noFill/>
                  </a:ln>
                  <a:solidFill>
                    <a:srgbClr val="54A0D8"/>
                  </a:solidFill>
                  <a:effectLst/>
                  <a:uLnTx/>
                  <a:uFillTx/>
                  <a:cs typeface="+mn-ea"/>
                  <a:sym typeface="+mn-lt"/>
                </a:endParaRPr>
              </a:p>
            </p:txBody>
          </p:sp>
          <p:sp>
            <p:nvSpPr>
              <p:cNvPr id="52" name="文本框 51"/>
              <p:cNvSpPr txBox="1"/>
              <p:nvPr/>
            </p:nvSpPr>
            <p:spPr>
              <a:xfrm>
                <a:off x="3890110" y="2780159"/>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02</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3" name="组合 52"/>
            <p:cNvGrpSpPr/>
            <p:nvPr/>
          </p:nvGrpSpPr>
          <p:grpSpPr>
            <a:xfrm>
              <a:off x="7926" y="4818"/>
              <a:ext cx="2990" cy="2188"/>
              <a:chOff x="5033077" y="2790392"/>
              <a:chExt cx="1898864" cy="1389570"/>
            </a:xfrm>
          </p:grpSpPr>
          <p:sp>
            <p:nvSpPr>
              <p:cNvPr id="54" name="Freeform 6"/>
              <p:cNvSpPr/>
              <p:nvPr/>
            </p:nvSpPr>
            <p:spPr bwMode="auto">
              <a:xfrm>
                <a:off x="5033077" y="2790392"/>
                <a:ext cx="1898864" cy="1389570"/>
              </a:xfrm>
              <a:custGeom>
                <a:avLst/>
                <a:gdLst>
                  <a:gd name="T0" fmla="*/ 1407 w 2453"/>
                  <a:gd name="T1" fmla="*/ 175 h 2140"/>
                  <a:gd name="T2" fmla="*/ 1886 w 2453"/>
                  <a:gd name="T3" fmla="*/ 1005 h 2140"/>
                  <a:gd name="T4" fmla="*/ 2364 w 2453"/>
                  <a:gd name="T5" fmla="*/ 1832 h 2140"/>
                  <a:gd name="T6" fmla="*/ 2188 w 2453"/>
                  <a:gd name="T7" fmla="*/ 2140 h 2140"/>
                  <a:gd name="T8" fmla="*/ 1231 w 2453"/>
                  <a:gd name="T9" fmla="*/ 2140 h 2140"/>
                  <a:gd name="T10" fmla="*/ 276 w 2453"/>
                  <a:gd name="T11" fmla="*/ 2140 h 2140"/>
                  <a:gd name="T12" fmla="*/ 96 w 2453"/>
                  <a:gd name="T13" fmla="*/ 1834 h 2140"/>
                  <a:gd name="T14" fmla="*/ 575 w 2453"/>
                  <a:gd name="T15" fmla="*/ 1005 h 2140"/>
                  <a:gd name="T16" fmla="*/ 1052 w 2453"/>
                  <a:gd name="T17" fmla="*/ 178 h 2140"/>
                  <a:gd name="T18" fmla="*/ 1407 w 2453"/>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0">
                    <a:moveTo>
                      <a:pt x="1407" y="175"/>
                    </a:moveTo>
                    <a:lnTo>
                      <a:pt x="1886" y="1005"/>
                    </a:lnTo>
                    <a:cubicBezTo>
                      <a:pt x="2045" y="1280"/>
                      <a:pt x="2205" y="1556"/>
                      <a:pt x="2364" y="1832"/>
                    </a:cubicBezTo>
                    <a:cubicBezTo>
                      <a:pt x="2453" y="2028"/>
                      <a:pt x="2396" y="2132"/>
                      <a:pt x="2188" y="2140"/>
                    </a:cubicBezTo>
                    <a:lnTo>
                      <a:pt x="1231" y="2140"/>
                    </a:lnTo>
                    <a:cubicBezTo>
                      <a:pt x="912" y="2140"/>
                      <a:pt x="594" y="2140"/>
                      <a:pt x="276" y="2140"/>
                    </a:cubicBezTo>
                    <a:cubicBezTo>
                      <a:pt x="61" y="2119"/>
                      <a:pt x="0" y="2018"/>
                      <a:pt x="96" y="1834"/>
                    </a:cubicBezTo>
                    <a:lnTo>
                      <a:pt x="575" y="1005"/>
                    </a:lnTo>
                    <a:cubicBezTo>
                      <a:pt x="734" y="729"/>
                      <a:pt x="893" y="453"/>
                      <a:pt x="1052" y="178"/>
                    </a:cubicBezTo>
                    <a:cubicBezTo>
                      <a:pt x="1178" y="2"/>
                      <a:pt x="1296" y="0"/>
                      <a:pt x="1407" y="175"/>
                    </a:cubicBezTo>
                    <a:close/>
                  </a:path>
                </a:pathLst>
              </a:custGeom>
              <a:solidFill>
                <a:schemeClr val="tx1">
                  <a:lumMod val="50000"/>
                  <a:lumOff val="50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endParaRPr kumimoji="0" lang="zh-CN" altLang="en-US" sz="1800" b="0" i="0" u="none" strike="noStrike" kern="0" cap="none" spc="0" normalizeH="0" baseline="0" noProof="0">
                  <a:ln>
                    <a:noFill/>
                  </a:ln>
                  <a:solidFill>
                    <a:srgbClr val="54A0D8"/>
                  </a:solidFill>
                  <a:effectLst/>
                  <a:uLnTx/>
                  <a:uFillTx/>
                  <a:cs typeface="+mn-ea"/>
                  <a:sym typeface="+mn-lt"/>
                </a:endParaRPr>
              </a:p>
            </p:txBody>
          </p:sp>
          <p:sp>
            <p:nvSpPr>
              <p:cNvPr id="55" name="文本框 54"/>
              <p:cNvSpPr txBox="1"/>
              <p:nvPr/>
            </p:nvSpPr>
            <p:spPr>
              <a:xfrm>
                <a:off x="5557547" y="3249645"/>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03</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6" name="组合 55"/>
            <p:cNvGrpSpPr/>
            <p:nvPr/>
          </p:nvGrpSpPr>
          <p:grpSpPr>
            <a:xfrm>
              <a:off x="10553" y="4728"/>
              <a:ext cx="2990" cy="2188"/>
              <a:chOff x="6701322" y="2733250"/>
              <a:chExt cx="1898864" cy="1389570"/>
            </a:xfrm>
          </p:grpSpPr>
          <p:sp>
            <p:nvSpPr>
              <p:cNvPr id="57" name="Freeform 9"/>
              <p:cNvSpPr/>
              <p:nvPr/>
            </p:nvSpPr>
            <p:spPr bwMode="auto">
              <a:xfrm>
                <a:off x="6701322" y="2733250"/>
                <a:ext cx="1898864" cy="1389570"/>
              </a:xfrm>
              <a:custGeom>
                <a:avLst/>
                <a:gdLst>
                  <a:gd name="T0" fmla="*/ 1408 w 2453"/>
                  <a:gd name="T1" fmla="*/ 1966 h 2141"/>
                  <a:gd name="T2" fmla="*/ 1886 w 2453"/>
                  <a:gd name="T3" fmla="*/ 1136 h 2141"/>
                  <a:gd name="T4" fmla="*/ 2364 w 2453"/>
                  <a:gd name="T5" fmla="*/ 309 h 2141"/>
                  <a:gd name="T6" fmla="*/ 2188 w 2453"/>
                  <a:gd name="T7" fmla="*/ 0 h 2141"/>
                  <a:gd name="T8" fmla="*/ 1231 w 2453"/>
                  <a:gd name="T9" fmla="*/ 0 h 2141"/>
                  <a:gd name="T10" fmla="*/ 276 w 2453"/>
                  <a:gd name="T11" fmla="*/ 0 h 2141"/>
                  <a:gd name="T12" fmla="*/ 96 w 2453"/>
                  <a:gd name="T13" fmla="*/ 307 h 2141"/>
                  <a:gd name="T14" fmla="*/ 575 w 2453"/>
                  <a:gd name="T15" fmla="*/ 1136 h 2141"/>
                  <a:gd name="T16" fmla="*/ 1052 w 2453"/>
                  <a:gd name="T17" fmla="*/ 1963 h 2141"/>
                  <a:gd name="T18" fmla="*/ 1408 w 2453"/>
                  <a:gd name="T19" fmla="*/ 1966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3" h="2141">
                    <a:moveTo>
                      <a:pt x="1408" y="1966"/>
                    </a:moveTo>
                    <a:lnTo>
                      <a:pt x="1886" y="1136"/>
                    </a:lnTo>
                    <a:cubicBezTo>
                      <a:pt x="2046" y="861"/>
                      <a:pt x="2205" y="585"/>
                      <a:pt x="2364" y="309"/>
                    </a:cubicBezTo>
                    <a:cubicBezTo>
                      <a:pt x="2453" y="113"/>
                      <a:pt x="2396" y="9"/>
                      <a:pt x="2188" y="0"/>
                    </a:cubicBezTo>
                    <a:lnTo>
                      <a:pt x="1231" y="0"/>
                    </a:lnTo>
                    <a:cubicBezTo>
                      <a:pt x="912" y="0"/>
                      <a:pt x="594" y="0"/>
                      <a:pt x="276" y="0"/>
                    </a:cubicBezTo>
                    <a:cubicBezTo>
                      <a:pt x="61" y="21"/>
                      <a:pt x="0" y="123"/>
                      <a:pt x="96" y="307"/>
                    </a:cubicBezTo>
                    <a:lnTo>
                      <a:pt x="575" y="1136"/>
                    </a:lnTo>
                    <a:cubicBezTo>
                      <a:pt x="734" y="1412"/>
                      <a:pt x="893" y="1688"/>
                      <a:pt x="1052" y="1963"/>
                    </a:cubicBezTo>
                    <a:cubicBezTo>
                      <a:pt x="1178" y="2139"/>
                      <a:pt x="1297" y="2141"/>
                      <a:pt x="1408" y="1966"/>
                    </a:cubicBezTo>
                    <a:close/>
                  </a:path>
                </a:pathLst>
              </a:custGeom>
              <a:solidFill>
                <a:schemeClr val="tx1">
                  <a:lumMod val="75000"/>
                  <a:lumOff val="25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endParaRPr kumimoji="0" lang="zh-CN" altLang="en-US" sz="1800" b="0" i="0" u="none" strike="noStrike" kern="0" cap="none" spc="0" normalizeH="0" baseline="0" noProof="0" dirty="0">
                  <a:ln>
                    <a:noFill/>
                  </a:ln>
                  <a:solidFill>
                    <a:srgbClr val="54A0D8"/>
                  </a:solidFill>
                  <a:effectLst/>
                  <a:uLnTx/>
                  <a:uFillTx/>
                  <a:cs typeface="+mn-ea"/>
                  <a:sym typeface="+mn-lt"/>
                </a:endParaRPr>
              </a:p>
            </p:txBody>
          </p:sp>
          <p:sp>
            <p:nvSpPr>
              <p:cNvPr id="58" name="文本框 57"/>
              <p:cNvSpPr txBox="1"/>
              <p:nvPr/>
            </p:nvSpPr>
            <p:spPr>
              <a:xfrm>
                <a:off x="7232088" y="2780159"/>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04</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grpSp>
          <p:nvGrpSpPr>
            <p:cNvPr id="59" name="组合 58"/>
            <p:cNvGrpSpPr/>
            <p:nvPr/>
          </p:nvGrpSpPr>
          <p:grpSpPr>
            <a:xfrm>
              <a:off x="13180" y="4818"/>
              <a:ext cx="2990" cy="2188"/>
              <a:chOff x="8369568" y="2790392"/>
              <a:chExt cx="1898864" cy="1389570"/>
            </a:xfrm>
          </p:grpSpPr>
          <p:sp>
            <p:nvSpPr>
              <p:cNvPr id="60" name="Freeform 7"/>
              <p:cNvSpPr/>
              <p:nvPr/>
            </p:nvSpPr>
            <p:spPr bwMode="auto">
              <a:xfrm>
                <a:off x="8369568" y="2790392"/>
                <a:ext cx="1898864" cy="1389570"/>
              </a:xfrm>
              <a:custGeom>
                <a:avLst/>
                <a:gdLst>
                  <a:gd name="T0" fmla="*/ 1408 w 2454"/>
                  <a:gd name="T1" fmla="*/ 175 h 2140"/>
                  <a:gd name="T2" fmla="*/ 1887 w 2454"/>
                  <a:gd name="T3" fmla="*/ 1005 h 2140"/>
                  <a:gd name="T4" fmla="*/ 2364 w 2454"/>
                  <a:gd name="T5" fmla="*/ 1832 h 2140"/>
                  <a:gd name="T6" fmla="*/ 2189 w 2454"/>
                  <a:gd name="T7" fmla="*/ 2140 h 2140"/>
                  <a:gd name="T8" fmla="*/ 1231 w 2454"/>
                  <a:gd name="T9" fmla="*/ 2140 h 2140"/>
                  <a:gd name="T10" fmla="*/ 276 w 2454"/>
                  <a:gd name="T11" fmla="*/ 2140 h 2140"/>
                  <a:gd name="T12" fmla="*/ 96 w 2454"/>
                  <a:gd name="T13" fmla="*/ 1834 h 2140"/>
                  <a:gd name="T14" fmla="*/ 575 w 2454"/>
                  <a:gd name="T15" fmla="*/ 1005 h 2140"/>
                  <a:gd name="T16" fmla="*/ 1053 w 2454"/>
                  <a:gd name="T17" fmla="*/ 178 h 2140"/>
                  <a:gd name="T18" fmla="*/ 1408 w 2454"/>
                  <a:gd name="T19" fmla="*/ 175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4" h="2140">
                    <a:moveTo>
                      <a:pt x="1408" y="175"/>
                    </a:moveTo>
                    <a:lnTo>
                      <a:pt x="1887" y="1005"/>
                    </a:lnTo>
                    <a:cubicBezTo>
                      <a:pt x="2046" y="1280"/>
                      <a:pt x="2205" y="1556"/>
                      <a:pt x="2364" y="1832"/>
                    </a:cubicBezTo>
                    <a:cubicBezTo>
                      <a:pt x="2454" y="2028"/>
                      <a:pt x="2396" y="2132"/>
                      <a:pt x="2189" y="2140"/>
                    </a:cubicBezTo>
                    <a:lnTo>
                      <a:pt x="1231" y="2140"/>
                    </a:lnTo>
                    <a:cubicBezTo>
                      <a:pt x="913" y="2140"/>
                      <a:pt x="594" y="2140"/>
                      <a:pt x="276" y="2140"/>
                    </a:cubicBezTo>
                    <a:cubicBezTo>
                      <a:pt x="61" y="2119"/>
                      <a:pt x="0" y="2018"/>
                      <a:pt x="96" y="1834"/>
                    </a:cubicBezTo>
                    <a:lnTo>
                      <a:pt x="575" y="1005"/>
                    </a:lnTo>
                    <a:cubicBezTo>
                      <a:pt x="734" y="729"/>
                      <a:pt x="894" y="453"/>
                      <a:pt x="1053" y="178"/>
                    </a:cubicBezTo>
                    <a:cubicBezTo>
                      <a:pt x="1178" y="2"/>
                      <a:pt x="1297" y="0"/>
                      <a:pt x="1408" y="175"/>
                    </a:cubicBezTo>
                    <a:close/>
                  </a:path>
                </a:pathLst>
              </a:custGeom>
              <a:solidFill>
                <a:schemeClr val="tx1">
                  <a:lumMod val="50000"/>
                  <a:lumOff val="50000"/>
                </a:schemeClr>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endParaRPr kumimoji="0" lang="zh-CN" altLang="en-US" sz="1800" b="0" i="0" u="none" strike="noStrike" kern="0" cap="none" spc="0" normalizeH="0" baseline="0" noProof="0">
                  <a:ln>
                    <a:noFill/>
                  </a:ln>
                  <a:solidFill>
                    <a:srgbClr val="54A0D8"/>
                  </a:solidFill>
                  <a:effectLst/>
                  <a:uLnTx/>
                  <a:uFillTx/>
                  <a:cs typeface="+mn-ea"/>
                  <a:sym typeface="+mn-lt"/>
                </a:endParaRPr>
              </a:p>
            </p:txBody>
          </p:sp>
          <p:sp>
            <p:nvSpPr>
              <p:cNvPr id="61" name="文本框 60"/>
              <p:cNvSpPr txBox="1"/>
              <p:nvPr/>
            </p:nvSpPr>
            <p:spPr>
              <a:xfrm>
                <a:off x="8936115" y="3249645"/>
                <a:ext cx="806631" cy="769441"/>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 typeface="Arial" panose="02080604020202020204" pitchFamily="34" charset="0"/>
                  <a:buNone/>
                  <a:defRPr/>
                </a:pPr>
                <a:r>
                  <a:rPr kumimoji="0" lang="en-US" altLang="zh-CN" sz="4400" b="0" i="0" u="none" strike="noStrike" kern="0" cap="none" spc="0" normalizeH="0" baseline="0" noProof="0" dirty="0">
                    <a:ln>
                      <a:noFill/>
                    </a:ln>
                    <a:solidFill>
                      <a:srgbClr val="FFFFFF"/>
                    </a:solidFill>
                    <a:effectLst/>
                    <a:uLnTx/>
                    <a:uFillTx/>
                    <a:cs typeface="+mn-ea"/>
                    <a:sym typeface="+mn-lt"/>
                  </a:rPr>
                  <a:t>05</a:t>
                </a:r>
                <a:endParaRPr kumimoji="0" lang="zh-CN" altLang="en-US" sz="4400" b="0" i="0" u="none" strike="noStrike" kern="0" cap="none" spc="0" normalizeH="0" baseline="0" noProof="0" dirty="0">
                  <a:ln>
                    <a:noFill/>
                  </a:ln>
                  <a:solidFill>
                    <a:srgbClr val="FFFFFF"/>
                  </a:solidFill>
                  <a:effectLst/>
                  <a:uLnTx/>
                  <a:uFillTx/>
                  <a:cs typeface="+mn-ea"/>
                  <a:sym typeface="+mn-lt"/>
                </a:endParaRPr>
              </a:p>
            </p:txBody>
          </p:sp>
        </p:grpSp>
        <p:sp>
          <p:nvSpPr>
            <p:cNvPr id="64" name="矩形 63"/>
            <p:cNvSpPr/>
            <p:nvPr/>
          </p:nvSpPr>
          <p:spPr>
            <a:xfrm>
              <a:off x="5858" y="8482"/>
              <a:ext cx="6550" cy="1695"/>
            </a:xfrm>
            <a:prstGeom prst="rect">
              <a:avLst/>
            </a:prstGeom>
          </p:spPr>
          <p:txBody>
            <a:bodyPr wrap="none">
              <a:spAutoFit/>
            </a:bodyPr>
            <a:lstStyle/>
            <a:p>
              <a:pPr fontAlgn="base">
                <a:spcBef>
                  <a:spcPct val="0"/>
                </a:spcBef>
                <a:spcAft>
                  <a:spcPct val="0"/>
                </a:spcAft>
                <a:buFont typeface="Arial" panose="02080604020202020204" pitchFamily="34" charset="0"/>
                <a:buNone/>
              </a:pPr>
              <a:r>
                <a:rPr lang="zh-CN" altLang="en-US" sz="1600" b="1" dirty="0">
                  <a:solidFill>
                    <a:srgbClr val="4D4D4D"/>
                  </a:solidFill>
                  <a:cs typeface="+mn-ea"/>
                  <a:sym typeface="+mn-lt"/>
                </a:rPr>
                <a:t>明确用</a:t>
              </a:r>
              <a:r>
                <a:rPr lang="en-US" altLang="zh-CN" sz="1600" b="1" dirty="0">
                  <a:solidFill>
                    <a:srgbClr val="4D4D4D"/>
                  </a:solidFill>
                  <a:cs typeface="+mn-ea"/>
                  <a:sym typeface="+mn-lt"/>
                </a:rPr>
                <a:t>qml</a:t>
              </a:r>
              <a:r>
                <a:rPr lang="zh-CN" altLang="en-US" sz="1600" b="1" dirty="0">
                  <a:solidFill>
                    <a:srgbClr val="4D4D4D"/>
                  </a:solidFill>
                  <a:cs typeface="+mn-ea"/>
                  <a:sym typeface="+mn-lt"/>
                </a:rPr>
                <a:t>写</a:t>
              </a:r>
              <a:r>
                <a:rPr lang="en-US" altLang="zh-CN" sz="1600" b="1" dirty="0">
                  <a:solidFill>
                    <a:srgbClr val="4D4D4D"/>
                  </a:solidFill>
                  <a:cs typeface="+mn-ea"/>
                  <a:sym typeface="+mn-lt"/>
                </a:rPr>
                <a:t>ui</a:t>
              </a:r>
              <a:r>
                <a:rPr lang="zh-CN" altLang="en-US" sz="1600" b="1" dirty="0">
                  <a:solidFill>
                    <a:srgbClr val="4D4D4D"/>
                  </a:solidFill>
                  <a:cs typeface="+mn-ea"/>
                  <a:sym typeface="+mn-lt"/>
                </a:rPr>
                <a:t>界面</a:t>
              </a:r>
              <a:endParaRPr lang="en-US" altLang="zh-CN" sz="1600" b="1" dirty="0">
                <a:solidFill>
                  <a:srgbClr val="4D4D4D"/>
                </a:solidFill>
                <a:cs typeface="+mn-ea"/>
                <a:sym typeface="+mn-lt"/>
              </a:endParaRPr>
            </a:p>
            <a:p>
              <a:pPr fontAlgn="base">
                <a:spcBef>
                  <a:spcPct val="0"/>
                </a:spcBef>
                <a:spcAft>
                  <a:spcPct val="0"/>
                </a:spcAft>
                <a:buFont typeface="Arial" panose="02080604020202020204" pitchFamily="34" charset="0"/>
                <a:buNone/>
              </a:pPr>
              <a:r>
                <a:rPr lang="en-US" altLang="zh-CN" sz="1600" b="1" dirty="0">
                  <a:solidFill>
                    <a:srgbClr val="4D4D4D"/>
                  </a:solidFill>
                  <a:cs typeface="+mn-ea"/>
                  <a:sym typeface="+mn-lt"/>
                </a:rPr>
                <a:t>c++</a:t>
              </a:r>
              <a:r>
                <a:rPr lang="zh-CN" altLang="en-US" sz="1600" b="1" dirty="0">
                  <a:solidFill>
                    <a:srgbClr val="4D4D4D"/>
                  </a:solidFill>
                  <a:cs typeface="+mn-ea"/>
                  <a:sym typeface="+mn-lt"/>
                </a:rPr>
                <a:t>写后端无从下手，转为全</a:t>
              </a:r>
              <a:r>
                <a:rPr lang="en-US" altLang="zh-CN" sz="1600" b="1" dirty="0">
                  <a:solidFill>
                    <a:srgbClr val="4D4D4D"/>
                  </a:solidFill>
                  <a:cs typeface="+mn-ea"/>
                  <a:sym typeface="+mn-lt"/>
                </a:rPr>
                <a:t>qml</a:t>
              </a:r>
              <a:endParaRPr lang="en-US" altLang="zh-CN" sz="1600" b="1" dirty="0">
                <a:solidFill>
                  <a:srgbClr val="4D4D4D"/>
                </a:solidFill>
                <a:cs typeface="+mn-ea"/>
                <a:sym typeface="+mn-lt"/>
              </a:endParaRPr>
            </a:p>
            <a:p>
              <a:pPr fontAlgn="base">
                <a:spcBef>
                  <a:spcPct val="0"/>
                </a:spcBef>
                <a:spcAft>
                  <a:spcPct val="0"/>
                </a:spcAft>
                <a:buFont typeface="Arial" panose="02080604020202020204" pitchFamily="34" charset="0"/>
                <a:buNone/>
              </a:pPr>
              <a:r>
                <a:rPr lang="zh-CN" altLang="en-US" sz="1600" b="1" dirty="0">
                  <a:solidFill>
                    <a:srgbClr val="4D4D4D"/>
                  </a:solidFill>
                  <a:cs typeface="+mn-ea"/>
                  <a:sym typeface="+mn-lt"/>
                </a:rPr>
                <a:t>改变设计思路：每人完成一个板块</a:t>
              </a:r>
              <a:endParaRPr lang="zh-CN" altLang="en-US" sz="1600" b="1" dirty="0">
                <a:solidFill>
                  <a:srgbClr val="4D4D4D"/>
                </a:solidFill>
                <a:cs typeface="+mn-ea"/>
                <a:sym typeface="+mn-lt"/>
              </a:endParaRPr>
            </a:p>
            <a:p>
              <a:pPr fontAlgn="base">
                <a:spcBef>
                  <a:spcPct val="0"/>
                </a:spcBef>
                <a:spcAft>
                  <a:spcPct val="0"/>
                </a:spcAft>
                <a:buFont typeface="Arial" panose="02080604020202020204" pitchFamily="34" charset="0"/>
                <a:buNone/>
              </a:pPr>
              <a:r>
                <a:rPr lang="en-US" altLang="zh-CN" sz="1600" b="1" dirty="0">
                  <a:solidFill>
                    <a:srgbClr val="4D4D4D"/>
                  </a:solidFill>
                  <a:cs typeface="+mn-ea"/>
                  <a:sym typeface="+mn-lt"/>
                </a:rPr>
                <a:t>(</a:t>
              </a:r>
              <a:r>
                <a:rPr lang="zh-CN" altLang="en-US" sz="1600" b="1" dirty="0">
                  <a:solidFill>
                    <a:srgbClr val="4D4D4D"/>
                  </a:solidFill>
                  <a:cs typeface="+mn-ea"/>
                  <a:sym typeface="+mn-lt"/>
                </a:rPr>
                <a:t>界面</a:t>
              </a:r>
              <a:r>
                <a:rPr lang="en-US" altLang="zh-CN" sz="1600" b="1" dirty="0">
                  <a:solidFill>
                    <a:srgbClr val="4D4D4D"/>
                  </a:solidFill>
                  <a:cs typeface="+mn-ea"/>
                  <a:sym typeface="+mn-lt"/>
                </a:rPr>
                <a:t>ui</a:t>
              </a:r>
              <a:r>
                <a:rPr lang="zh-CN" altLang="en-US" sz="1600" b="1" dirty="0">
                  <a:solidFill>
                    <a:srgbClr val="4D4D4D"/>
                  </a:solidFill>
                  <a:cs typeface="+mn-ea"/>
                  <a:sym typeface="+mn-lt"/>
                </a:rPr>
                <a:t>及游戏总控制、牌型算法、游戏逻辑</a:t>
              </a:r>
              <a:r>
                <a:rPr lang="en-US" altLang="zh-CN" sz="1600" b="1" dirty="0">
                  <a:solidFill>
                    <a:srgbClr val="4D4D4D"/>
                  </a:solidFill>
                  <a:cs typeface="+mn-ea"/>
                  <a:sym typeface="+mn-lt"/>
                </a:rPr>
                <a:t>)</a:t>
              </a:r>
              <a:endParaRPr lang="en-US" altLang="zh-CN" sz="1600" b="1" dirty="0">
                <a:solidFill>
                  <a:srgbClr val="4D4D4D"/>
                </a:solidFill>
                <a:cs typeface="+mn-ea"/>
                <a:sym typeface="+mn-lt"/>
              </a:endParaRPr>
            </a:p>
          </p:txBody>
        </p:sp>
        <p:sp>
          <p:nvSpPr>
            <p:cNvPr id="67" name="矩形 66"/>
            <p:cNvSpPr/>
            <p:nvPr/>
          </p:nvSpPr>
          <p:spPr>
            <a:xfrm>
              <a:off x="8551" y="2505"/>
              <a:ext cx="4993" cy="1307"/>
            </a:xfrm>
            <a:prstGeom prst="rect">
              <a:avLst/>
            </a:prstGeom>
          </p:spPr>
          <p:txBody>
            <a:bodyPr wrap="none">
              <a:spAutoFit/>
            </a:bodyPr>
            <a:lstStyle/>
            <a:p>
              <a:pPr fontAlgn="base">
                <a:spcBef>
                  <a:spcPct val="0"/>
                </a:spcBef>
                <a:spcAft>
                  <a:spcPct val="0"/>
                </a:spcAft>
                <a:buFont typeface="Arial" panose="02080604020202020204" pitchFamily="34" charset="0"/>
                <a:buNone/>
              </a:pPr>
              <a:r>
                <a:rPr lang="en-US" altLang="zh-CN" sz="1600" b="1" dirty="0">
                  <a:solidFill>
                    <a:srgbClr val="4D4D4D"/>
                  </a:solidFill>
                  <a:cs typeface="+mn-ea"/>
                  <a:sym typeface="+mn-lt"/>
                </a:rPr>
                <a:t>qml</a:t>
              </a:r>
              <a:r>
                <a:rPr lang="zh-CN" altLang="en-US" sz="1600" b="1" dirty="0">
                  <a:solidFill>
                    <a:srgbClr val="4D4D4D"/>
                  </a:solidFill>
                  <a:cs typeface="+mn-ea"/>
                  <a:sym typeface="+mn-lt"/>
                </a:rPr>
                <a:t>写界面</a:t>
              </a:r>
              <a:r>
                <a:rPr lang="en-US" altLang="zh-CN" sz="1600" b="1" dirty="0">
                  <a:solidFill>
                    <a:srgbClr val="4D4D4D"/>
                  </a:solidFill>
                  <a:cs typeface="+mn-ea"/>
                  <a:sym typeface="+mn-lt"/>
                </a:rPr>
                <a:t>ui</a:t>
              </a:r>
              <a:endParaRPr lang="en-US" altLang="zh-CN" sz="1600" b="1" dirty="0">
                <a:solidFill>
                  <a:srgbClr val="4D4D4D"/>
                </a:solidFill>
                <a:cs typeface="+mn-ea"/>
                <a:sym typeface="+mn-lt"/>
              </a:endParaRPr>
            </a:p>
            <a:p>
              <a:pPr fontAlgn="base">
                <a:spcBef>
                  <a:spcPct val="0"/>
                </a:spcBef>
                <a:spcAft>
                  <a:spcPct val="0"/>
                </a:spcAft>
                <a:buFont typeface="Arial" panose="02080604020202020204" pitchFamily="34" charset="0"/>
                <a:buNone/>
              </a:pPr>
              <a:r>
                <a:rPr lang="zh-CN" altLang="en-US" sz="1600" b="1" dirty="0">
                  <a:solidFill>
                    <a:srgbClr val="4D4D4D"/>
                  </a:solidFill>
                  <a:cs typeface="+mn-ea"/>
                  <a:sym typeface="+mn-lt"/>
                </a:rPr>
                <a:t>纯卡牌逻辑似乎不太好在</a:t>
              </a:r>
              <a:r>
                <a:rPr lang="en-US" altLang="zh-CN" sz="1600" b="1" dirty="0">
                  <a:solidFill>
                    <a:srgbClr val="4D4D4D"/>
                  </a:solidFill>
                  <a:cs typeface="+mn-ea"/>
                  <a:sym typeface="+mn-lt"/>
                </a:rPr>
                <a:t>qml</a:t>
              </a:r>
              <a:r>
                <a:rPr lang="zh-CN" altLang="en-US" sz="1600" b="1" dirty="0">
                  <a:solidFill>
                    <a:srgbClr val="4D4D4D"/>
                  </a:solidFill>
                  <a:cs typeface="+mn-ea"/>
                  <a:sym typeface="+mn-lt"/>
                </a:rPr>
                <a:t>中写</a:t>
              </a:r>
              <a:endParaRPr lang="zh-CN" altLang="en-US" sz="1600" b="1" dirty="0">
                <a:solidFill>
                  <a:srgbClr val="4D4D4D"/>
                </a:solidFill>
                <a:cs typeface="+mn-ea"/>
                <a:sym typeface="+mn-lt"/>
              </a:endParaRPr>
            </a:p>
            <a:p>
              <a:pPr fontAlgn="base">
                <a:spcBef>
                  <a:spcPct val="0"/>
                </a:spcBef>
                <a:spcAft>
                  <a:spcPct val="0"/>
                </a:spcAft>
                <a:buFont typeface="Arial" panose="02080604020202020204" pitchFamily="34" charset="0"/>
                <a:buNone/>
              </a:pPr>
              <a:r>
                <a:rPr lang="zh-CN" altLang="en-US" sz="1600" b="1" dirty="0">
                  <a:solidFill>
                    <a:srgbClr val="4D4D4D"/>
                  </a:solidFill>
                  <a:cs typeface="+mn-ea"/>
                  <a:sym typeface="+mn-lt"/>
                </a:rPr>
                <a:t>准备采用</a:t>
              </a:r>
              <a:r>
                <a:rPr lang="en-US" altLang="zh-CN" sz="1600" b="1" dirty="0">
                  <a:solidFill>
                    <a:srgbClr val="4D4D4D"/>
                  </a:solidFill>
                  <a:cs typeface="+mn-ea"/>
                  <a:sym typeface="+mn-lt"/>
                </a:rPr>
                <a:t>c++</a:t>
              </a:r>
              <a:r>
                <a:rPr lang="zh-CN" altLang="en-US" sz="1600" b="1" dirty="0">
                  <a:solidFill>
                    <a:srgbClr val="4D4D4D"/>
                  </a:solidFill>
                  <a:cs typeface="+mn-ea"/>
                  <a:sym typeface="+mn-lt"/>
                </a:rPr>
                <a:t>注册成</a:t>
              </a:r>
              <a:r>
                <a:rPr lang="en-US" altLang="zh-CN" sz="1600" b="1" dirty="0">
                  <a:solidFill>
                    <a:srgbClr val="4D4D4D"/>
                  </a:solidFill>
                  <a:cs typeface="+mn-ea"/>
                  <a:sym typeface="+mn-lt"/>
                </a:rPr>
                <a:t>qml</a:t>
              </a:r>
              <a:r>
                <a:rPr lang="zh-CN" altLang="en-US" sz="1600" b="1" dirty="0">
                  <a:solidFill>
                    <a:srgbClr val="4D4D4D"/>
                  </a:solidFill>
                  <a:cs typeface="+mn-ea"/>
                  <a:sym typeface="+mn-lt"/>
                </a:rPr>
                <a:t>使用</a:t>
              </a:r>
              <a:endParaRPr lang="zh-CN" altLang="en-US" sz="1600" b="1" dirty="0">
                <a:solidFill>
                  <a:srgbClr val="4D4D4D"/>
                </a:solidFill>
                <a:cs typeface="+mn-ea"/>
                <a:sym typeface="+mn-lt"/>
              </a:endParaRPr>
            </a:p>
          </p:txBody>
        </p:sp>
        <p:sp>
          <p:nvSpPr>
            <p:cNvPr id="70" name="矩形 69"/>
            <p:cNvSpPr/>
            <p:nvPr/>
          </p:nvSpPr>
          <p:spPr>
            <a:xfrm>
              <a:off x="13071" y="8713"/>
              <a:ext cx="5055" cy="1307"/>
            </a:xfrm>
            <a:prstGeom prst="rect">
              <a:avLst/>
            </a:prstGeom>
          </p:spPr>
          <p:txBody>
            <a:bodyPr wrap="square">
              <a:spAutoFit/>
            </a:bodyPr>
            <a:lstStyle/>
            <a:p>
              <a:pPr fontAlgn="base">
                <a:spcBef>
                  <a:spcPct val="0"/>
                </a:spcBef>
                <a:spcAft>
                  <a:spcPct val="0"/>
                </a:spcAft>
                <a:buFont typeface="Arial" panose="02080604020202020204" pitchFamily="34" charset="0"/>
                <a:buNone/>
              </a:pPr>
              <a:r>
                <a:rPr lang="en-US" altLang="zh-CN" sz="1600" b="1" dirty="0">
                  <a:solidFill>
                    <a:srgbClr val="4D4D4D"/>
                  </a:solidFill>
                  <a:cs typeface="+mn-ea"/>
                  <a:sym typeface="+mn-lt"/>
                </a:rPr>
                <a:t>qml</a:t>
              </a:r>
              <a:r>
                <a:rPr lang="zh-CN" altLang="en-US" sz="1600" b="1" dirty="0">
                  <a:solidFill>
                    <a:srgbClr val="4D4D4D"/>
                  </a:solidFill>
                  <a:cs typeface="+mn-ea"/>
                  <a:sym typeface="+mn-lt"/>
                </a:rPr>
                <a:t>写界面</a:t>
              </a:r>
              <a:r>
                <a:rPr lang="en-US" altLang="zh-CN" sz="1600" b="1" dirty="0">
                  <a:solidFill>
                    <a:srgbClr val="4D4D4D"/>
                  </a:solidFill>
                  <a:cs typeface="+mn-ea"/>
                  <a:sym typeface="+mn-lt"/>
                </a:rPr>
                <a:t>ui</a:t>
              </a:r>
              <a:endParaRPr lang="en-US" altLang="zh-CN" sz="1600" b="1" dirty="0">
                <a:solidFill>
                  <a:srgbClr val="4D4D4D"/>
                </a:solidFill>
                <a:cs typeface="+mn-ea"/>
                <a:sym typeface="+mn-lt"/>
              </a:endParaRPr>
            </a:p>
            <a:p>
              <a:pPr fontAlgn="base">
                <a:spcBef>
                  <a:spcPct val="0"/>
                </a:spcBef>
                <a:spcAft>
                  <a:spcPct val="0"/>
                </a:spcAft>
                <a:buFont typeface="Arial" panose="02080604020202020204" pitchFamily="34" charset="0"/>
                <a:buNone/>
              </a:pPr>
              <a:r>
                <a:rPr lang="zh-CN" altLang="en-US" sz="1600" b="1" dirty="0">
                  <a:solidFill>
                    <a:srgbClr val="4D4D4D"/>
                  </a:solidFill>
                  <a:cs typeface="+mn-ea"/>
                  <a:sym typeface="+mn-lt"/>
                </a:rPr>
                <a:t>询问同学得知，</a:t>
              </a:r>
              <a:r>
                <a:rPr lang="en-US" altLang="zh-CN" sz="1600" b="1" dirty="0">
                  <a:solidFill>
                    <a:srgbClr val="4D4D4D"/>
                  </a:solidFill>
                  <a:cs typeface="+mn-ea"/>
                  <a:sym typeface="+mn-lt"/>
                </a:rPr>
                <a:t>c++</a:t>
              </a:r>
              <a:r>
                <a:rPr lang="zh-CN" altLang="en-US" sz="1600" b="1" dirty="0">
                  <a:solidFill>
                    <a:srgbClr val="4D4D4D"/>
                  </a:solidFill>
                  <a:cs typeface="+mn-ea"/>
                  <a:sym typeface="+mn-lt"/>
                </a:rPr>
                <a:t>注册比利用</a:t>
              </a:r>
              <a:r>
                <a:rPr lang="en-US" altLang="zh-CN" sz="1600" b="1" dirty="0">
                  <a:solidFill>
                    <a:srgbClr val="4D4D4D"/>
                  </a:solidFill>
                  <a:cs typeface="+mn-ea"/>
                  <a:sym typeface="+mn-lt"/>
                </a:rPr>
                <a:t>qml</a:t>
              </a:r>
              <a:r>
                <a:rPr lang="zh-CN" altLang="en-US" sz="1600" b="1" dirty="0">
                  <a:solidFill>
                    <a:srgbClr val="4D4D4D"/>
                  </a:solidFill>
                  <a:cs typeface="+mn-ea"/>
                  <a:sym typeface="+mn-lt"/>
                </a:rPr>
                <a:t>实现逻辑更困难</a:t>
              </a:r>
              <a:endParaRPr lang="zh-CN" altLang="en-US" sz="1600" b="1" dirty="0">
                <a:solidFill>
                  <a:srgbClr val="4D4D4D"/>
                </a:solidFill>
                <a:cs typeface="+mn-ea"/>
                <a:sym typeface="+mn-lt"/>
              </a:endParaRPr>
            </a:p>
          </p:txBody>
        </p:sp>
        <p:sp>
          <p:nvSpPr>
            <p:cNvPr id="73" name="矩形 72"/>
            <p:cNvSpPr/>
            <p:nvPr/>
          </p:nvSpPr>
          <p:spPr>
            <a:xfrm>
              <a:off x="13837" y="2554"/>
              <a:ext cx="5106" cy="1307"/>
            </a:xfrm>
            <a:prstGeom prst="rect">
              <a:avLst/>
            </a:prstGeom>
          </p:spPr>
          <p:txBody>
            <a:bodyPr wrap="none">
              <a:spAutoFit/>
            </a:bodyPr>
            <a:lstStyle/>
            <a:p>
              <a:pPr algn="l" fontAlgn="base">
                <a:spcBef>
                  <a:spcPct val="0"/>
                </a:spcBef>
                <a:spcAft>
                  <a:spcPct val="0"/>
                </a:spcAft>
                <a:buFont typeface="Arial" panose="02080604020202020204" pitchFamily="34" charset="0"/>
                <a:buNone/>
              </a:pPr>
              <a:r>
                <a:rPr lang="en-US" altLang="zh-CN" sz="1600" b="1" dirty="0">
                  <a:solidFill>
                    <a:srgbClr val="4D4D4D"/>
                  </a:solidFill>
                  <a:cs typeface="+mn-ea"/>
                  <a:sym typeface="+mn-lt"/>
                </a:rPr>
                <a:t>qml</a:t>
              </a:r>
              <a:r>
                <a:rPr lang="zh-CN" altLang="en-US" sz="1600" b="1" dirty="0">
                  <a:solidFill>
                    <a:srgbClr val="4D4D4D"/>
                  </a:solidFill>
                  <a:cs typeface="+mn-ea"/>
                  <a:sym typeface="+mn-lt"/>
                </a:rPr>
                <a:t>写界面</a:t>
              </a:r>
              <a:r>
                <a:rPr lang="en-US" altLang="zh-CN" sz="1600" b="1" dirty="0">
                  <a:solidFill>
                    <a:srgbClr val="4D4D4D"/>
                  </a:solidFill>
                  <a:cs typeface="+mn-ea"/>
                  <a:sym typeface="+mn-lt"/>
                </a:rPr>
                <a:t>ui</a:t>
              </a:r>
              <a:endParaRPr lang="en-US" altLang="zh-CN" sz="1600" b="1" dirty="0">
                <a:solidFill>
                  <a:srgbClr val="4D4D4D"/>
                </a:solidFill>
                <a:cs typeface="+mn-ea"/>
                <a:sym typeface="+mn-lt"/>
              </a:endParaRPr>
            </a:p>
            <a:p>
              <a:pPr algn="l" fontAlgn="base">
                <a:spcBef>
                  <a:spcPct val="0"/>
                </a:spcBef>
                <a:spcAft>
                  <a:spcPct val="0"/>
                </a:spcAft>
                <a:buFont typeface="Arial" panose="02080604020202020204" pitchFamily="34" charset="0"/>
                <a:buNone/>
              </a:pPr>
              <a:r>
                <a:rPr lang="zh-CN" altLang="en-US" sz="1600" b="1" dirty="0">
                  <a:solidFill>
                    <a:srgbClr val="4D4D4D"/>
                  </a:solidFill>
                  <a:cs typeface="+mn-ea"/>
                  <a:sym typeface="+mn-lt"/>
                </a:rPr>
                <a:t>最终决定使用</a:t>
              </a:r>
              <a:r>
                <a:rPr lang="en-US" altLang="zh-CN" sz="1600" b="1" dirty="0">
                  <a:solidFill>
                    <a:srgbClr val="4D4D4D"/>
                  </a:solidFill>
                  <a:cs typeface="+mn-ea"/>
                  <a:sym typeface="+mn-lt"/>
                </a:rPr>
                <a:t>card.js</a:t>
              </a:r>
              <a:r>
                <a:rPr lang="zh-CN" altLang="en-US" sz="1600" b="1" dirty="0">
                  <a:solidFill>
                    <a:srgbClr val="4D4D4D"/>
                  </a:solidFill>
                  <a:cs typeface="+mn-ea"/>
                  <a:sym typeface="+mn-lt"/>
                </a:rPr>
                <a:t>实现卡牌逻辑</a:t>
              </a:r>
              <a:endParaRPr lang="zh-CN" altLang="en-US" sz="1600" b="1" dirty="0">
                <a:solidFill>
                  <a:srgbClr val="4D4D4D"/>
                </a:solidFill>
                <a:cs typeface="+mn-ea"/>
                <a:sym typeface="+mn-lt"/>
              </a:endParaRPr>
            </a:p>
            <a:p>
              <a:pPr algn="l" fontAlgn="base">
                <a:spcBef>
                  <a:spcPct val="0"/>
                </a:spcBef>
                <a:spcAft>
                  <a:spcPct val="0"/>
                </a:spcAft>
                <a:buFont typeface="Arial" panose="02080604020202020204" pitchFamily="34" charset="0"/>
                <a:buNone/>
              </a:pPr>
              <a:r>
                <a:rPr lang="zh-CN" altLang="en-US" sz="1600" b="1" dirty="0">
                  <a:solidFill>
                    <a:srgbClr val="4D4D4D"/>
                  </a:solidFill>
                  <a:cs typeface="+mn-ea"/>
                  <a:sym typeface="+mn-lt"/>
                </a:rPr>
                <a:t>但逻辑思想依旧很复杂</a:t>
              </a:r>
              <a:endParaRPr lang="zh-CN" altLang="en-US" sz="1600" b="1" dirty="0">
                <a:solidFill>
                  <a:srgbClr val="4D4D4D"/>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1"/>
          <p:cNvPicPr>
            <a:picLocks noChangeAspect="1"/>
          </p:cNvPicPr>
          <p:nvPr/>
        </p:nvPicPr>
        <p:blipFill>
          <a:blip r:embed="rId1"/>
          <a:stretch>
            <a:fillRect/>
          </a:stretch>
        </p:blipFill>
        <p:spPr>
          <a:xfrm rot="16200000">
            <a:off x="4892040" y="660400"/>
            <a:ext cx="3465830" cy="2599690"/>
          </a:xfrm>
          <a:prstGeom prst="rect">
            <a:avLst/>
          </a:prstGeom>
        </p:spPr>
      </p:pic>
      <p:pic>
        <p:nvPicPr>
          <p:cNvPr id="5" name="图片 4" descr="2"/>
          <p:cNvPicPr>
            <a:picLocks noChangeAspect="1"/>
          </p:cNvPicPr>
          <p:nvPr/>
        </p:nvPicPr>
        <p:blipFill>
          <a:blip r:embed="rId2"/>
          <a:stretch>
            <a:fillRect/>
          </a:stretch>
        </p:blipFill>
        <p:spPr>
          <a:xfrm rot="16200000">
            <a:off x="2889250" y="3293745"/>
            <a:ext cx="2921635" cy="3896360"/>
          </a:xfrm>
          <a:prstGeom prst="rect">
            <a:avLst/>
          </a:prstGeom>
        </p:spPr>
      </p:pic>
      <p:pic>
        <p:nvPicPr>
          <p:cNvPr id="6" name="图片 5" descr="3"/>
          <p:cNvPicPr>
            <a:picLocks noChangeAspect="1"/>
          </p:cNvPicPr>
          <p:nvPr/>
        </p:nvPicPr>
        <p:blipFill>
          <a:blip r:embed="rId3"/>
          <a:stretch>
            <a:fillRect/>
          </a:stretch>
        </p:blipFill>
        <p:spPr>
          <a:xfrm>
            <a:off x="8503920" y="227330"/>
            <a:ext cx="2595880" cy="3461385"/>
          </a:xfrm>
          <a:prstGeom prst="rect">
            <a:avLst/>
          </a:prstGeom>
        </p:spPr>
      </p:pic>
      <p:pic>
        <p:nvPicPr>
          <p:cNvPr id="7" name="图片 6" descr="4"/>
          <p:cNvPicPr>
            <a:picLocks noChangeAspect="1"/>
          </p:cNvPicPr>
          <p:nvPr/>
        </p:nvPicPr>
        <p:blipFill>
          <a:blip r:embed="rId4"/>
          <a:stretch>
            <a:fillRect/>
          </a:stretch>
        </p:blipFill>
        <p:spPr>
          <a:xfrm>
            <a:off x="7492365" y="3862705"/>
            <a:ext cx="2068830" cy="2759075"/>
          </a:xfrm>
          <a:prstGeom prst="rect">
            <a:avLst/>
          </a:prstGeom>
        </p:spPr>
      </p:pic>
      <p:pic>
        <p:nvPicPr>
          <p:cNvPr id="14" name="图片 13" descr="fengong-zuichu"/>
          <p:cNvPicPr>
            <a:picLocks noChangeAspect="1"/>
          </p:cNvPicPr>
          <p:nvPr/>
        </p:nvPicPr>
        <p:blipFill>
          <a:blip r:embed="rId5"/>
          <a:stretch>
            <a:fillRect/>
          </a:stretch>
        </p:blipFill>
        <p:spPr>
          <a:xfrm>
            <a:off x="900430" y="516255"/>
            <a:ext cx="3845560" cy="2883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943443" y="2715766"/>
            <a:ext cx="1866900" cy="1106805"/>
          </a:xfrm>
          <a:prstGeom prst="rect">
            <a:avLst/>
          </a:prstGeom>
          <a:noFill/>
        </p:spPr>
        <p:txBody>
          <a:bodyPr wrap="none" rtlCol="0">
            <a:spAutoFit/>
          </a:bodyPr>
          <a:lstStyle/>
          <a:p>
            <a:r>
              <a:rPr kumimoji="1" lang="zh-CN" altLang="en-US" sz="6600" b="1" dirty="0">
                <a:solidFill>
                  <a:schemeClr val="tx1">
                    <a:lumMod val="75000"/>
                    <a:lumOff val="25000"/>
                  </a:schemeClr>
                </a:solidFill>
                <a:cs typeface="+mn-ea"/>
                <a:sym typeface="+mn-lt"/>
              </a:rPr>
              <a:t>分工</a:t>
            </a:r>
            <a:endParaRPr kumimoji="1" lang="zh-CN" altLang="en-US" sz="6600" b="1" dirty="0">
              <a:solidFill>
                <a:schemeClr val="tx1">
                  <a:lumMod val="75000"/>
                  <a:lumOff val="25000"/>
                </a:schemeClr>
              </a:solidFill>
              <a:cs typeface="+mn-ea"/>
              <a:sym typeface="+mn-lt"/>
            </a:endParaRPr>
          </a:p>
        </p:txBody>
      </p:sp>
      <p:sp>
        <p:nvSpPr>
          <p:cNvPr id="18" name="文本框 17"/>
          <p:cNvSpPr txBox="1"/>
          <p:nvPr/>
        </p:nvSpPr>
        <p:spPr>
          <a:xfrm>
            <a:off x="2288535" y="2772323"/>
            <a:ext cx="1028700" cy="1014730"/>
          </a:xfrm>
          <a:prstGeom prst="rect">
            <a:avLst/>
          </a:prstGeom>
          <a:noFill/>
        </p:spPr>
        <p:txBody>
          <a:bodyPr wrap="none" rtlCol="0">
            <a:spAutoFit/>
          </a:bodyPr>
          <a:lstStyle/>
          <a:p>
            <a:r>
              <a:rPr kumimoji="1" lang="en-US" altLang="zh-CN" sz="6000" dirty="0">
                <a:solidFill>
                  <a:schemeClr val="tx1">
                    <a:lumMod val="75000"/>
                    <a:lumOff val="25000"/>
                  </a:schemeClr>
                </a:solidFill>
                <a:cs typeface="+mn-ea"/>
                <a:sym typeface="+mn-lt"/>
              </a:rPr>
              <a:t>02</a:t>
            </a:r>
            <a:endParaRPr kumimoji="1" lang="zh-CN" altLang="en-US" sz="6000" dirty="0">
              <a:solidFill>
                <a:schemeClr val="tx1">
                  <a:lumMod val="75000"/>
                  <a:lumOff val="25000"/>
                </a:schemeClr>
              </a:solidFill>
              <a:cs typeface="+mn-ea"/>
              <a:sym typeface="+mn-lt"/>
            </a:endParaRPr>
          </a:p>
        </p:txBody>
      </p:sp>
      <p:sp>
        <p:nvSpPr>
          <p:cNvPr id="14" name="圆角矩形 13"/>
          <p:cNvSpPr/>
          <p:nvPr/>
        </p:nvSpPr>
        <p:spPr>
          <a:xfrm>
            <a:off x="599773" y="341832"/>
            <a:ext cx="11027450" cy="6072659"/>
          </a:xfrm>
          <a:prstGeom prst="roundRect">
            <a:avLst>
              <a:gd name="adj" fmla="val 12005"/>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19" name="圆角矩形 18"/>
          <p:cNvSpPr/>
          <p:nvPr/>
        </p:nvSpPr>
        <p:spPr>
          <a:xfrm flipV="1">
            <a:off x="-115541" y="-407846"/>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0" name="椭圆 19"/>
          <p:cNvSpPr/>
          <p:nvPr/>
        </p:nvSpPr>
        <p:spPr>
          <a:xfrm flipV="1">
            <a:off x="423127" y="1473120"/>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1" name="圆角矩形 20"/>
          <p:cNvSpPr/>
          <p:nvPr/>
        </p:nvSpPr>
        <p:spPr>
          <a:xfrm>
            <a:off x="8889914" y="5146184"/>
            <a:ext cx="3937435" cy="2042354"/>
          </a:xfrm>
          <a:prstGeom prst="roundRect">
            <a:avLst>
              <a:gd name="adj" fmla="val 15038"/>
            </a:avLst>
          </a:prstGeom>
          <a:no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2" name="椭圆 21"/>
          <p:cNvSpPr/>
          <p:nvPr/>
        </p:nvSpPr>
        <p:spPr>
          <a:xfrm>
            <a:off x="11450577" y="4969538"/>
            <a:ext cx="353291" cy="35329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checkerboard(across)">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1189990" y="719544"/>
            <a:ext cx="4221480" cy="2175711"/>
            <a:chOff x="2357" y="5682"/>
            <a:chExt cx="6459" cy="3288"/>
          </a:xfrm>
        </p:grpSpPr>
        <p:sp>
          <p:nvSpPr>
            <p:cNvPr id="17" name="矩形 16"/>
            <p:cNvSpPr/>
            <p:nvPr/>
          </p:nvSpPr>
          <p:spPr>
            <a:xfrm>
              <a:off x="2357" y="5804"/>
              <a:ext cx="1020" cy="8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2400" dirty="0">
                  <a:cs typeface="+mn-ea"/>
                  <a:sym typeface="+mn-lt"/>
                </a:rPr>
                <a:t>01</a:t>
              </a:r>
              <a:endParaRPr kumimoji="1" lang="zh-CN" altLang="en-US" sz="2400" dirty="0">
                <a:cs typeface="+mn-ea"/>
                <a:sym typeface="+mn-lt"/>
              </a:endParaRPr>
            </a:p>
          </p:txBody>
        </p:sp>
        <p:sp>
          <p:nvSpPr>
            <p:cNvPr id="20" name="文本框 19"/>
            <p:cNvSpPr txBox="1"/>
            <p:nvPr/>
          </p:nvSpPr>
          <p:spPr>
            <a:xfrm>
              <a:off x="3437" y="6146"/>
              <a:ext cx="5379" cy="2824"/>
            </a:xfrm>
            <a:prstGeom prst="rect">
              <a:avLst/>
            </a:prstGeom>
            <a:noFill/>
          </p:spPr>
          <p:txBody>
            <a:bodyPr wrap="square" rtlCol="0">
              <a:spAutoFit/>
            </a:bodyPr>
            <a:p>
              <a:pPr algn="l">
                <a:lnSpc>
                  <a:spcPct val="150000"/>
                </a:lnSpc>
                <a:buClrTx/>
                <a:buSzTx/>
                <a:buFontTx/>
              </a:pPr>
              <a:r>
                <a:rPr kumimoji="1" sz="1100" dirty="0">
                  <a:solidFill>
                    <a:schemeClr val="tx1">
                      <a:lumMod val="75000"/>
                      <a:lumOff val="25000"/>
                    </a:schemeClr>
                  </a:solidFill>
                  <a:cs typeface="+mn-ea"/>
                  <a:sym typeface="+mn-lt"/>
                </a:rPr>
                <a:t>   a.界面的初始化：设置背景图片和音乐、定义各种图片和按钮形象和位置，牌堆的显示、抢地主不抢的动画、发牌动画</a:t>
              </a:r>
              <a:endParaRPr kumimoji="1" sz="1100" dirty="0">
                <a:solidFill>
                  <a:schemeClr val="tx1">
                    <a:lumMod val="75000"/>
                    <a:lumOff val="25000"/>
                  </a:schemeClr>
                </a:solidFill>
                <a:cs typeface="+mn-ea"/>
                <a:sym typeface="+mn-lt"/>
              </a:endParaRPr>
            </a:p>
            <a:p>
              <a:pPr algn="l">
                <a:lnSpc>
                  <a:spcPct val="150000"/>
                </a:lnSpc>
                <a:buClrTx/>
                <a:buSzTx/>
                <a:buFontTx/>
              </a:pPr>
              <a:r>
                <a:rPr kumimoji="1" sz="1100" dirty="0">
                  <a:solidFill>
                    <a:schemeClr val="tx1">
                      <a:lumMod val="75000"/>
                      <a:lumOff val="25000"/>
                    </a:schemeClr>
                  </a:solidFill>
                  <a:cs typeface="+mn-ea"/>
                  <a:sym typeface="+mn-lt"/>
                </a:rPr>
                <a:t>   b.总控制：控制玩家轮流出牌、实现点击开始按钮后(抢地主、出牌、超时不出、菜单项)后一系列操作，实现卡牌初始化、洗牌、发牌和排序算法，卡片和图片绑定</a:t>
              </a:r>
              <a:endParaRPr kumimoji="1" sz="1100" dirty="0">
                <a:solidFill>
                  <a:schemeClr val="tx1">
                    <a:lumMod val="75000"/>
                    <a:lumOff val="25000"/>
                  </a:schemeClr>
                </a:solidFill>
                <a:cs typeface="+mn-ea"/>
                <a:sym typeface="+mn-lt"/>
              </a:endParaRPr>
            </a:p>
          </p:txBody>
        </p:sp>
        <p:sp>
          <p:nvSpPr>
            <p:cNvPr id="21" name="文本框 20"/>
            <p:cNvSpPr txBox="1"/>
            <p:nvPr/>
          </p:nvSpPr>
          <p:spPr>
            <a:xfrm>
              <a:off x="3437" y="5682"/>
              <a:ext cx="2744" cy="464"/>
            </a:xfrm>
            <a:prstGeom prst="rect">
              <a:avLst/>
            </a:prstGeom>
            <a:noFill/>
          </p:spPr>
          <p:txBody>
            <a:bodyPr wrap="square" rtlCol="0">
              <a:spAutoFit/>
            </a:bodyPr>
            <a:p>
              <a:pPr algn="l"/>
              <a:r>
                <a:rPr kumimoji="1" sz="1400" dirty="0">
                  <a:solidFill>
                    <a:schemeClr val="tx1">
                      <a:lumMod val="75000"/>
                      <a:lumOff val="25000"/>
                    </a:schemeClr>
                  </a:solidFill>
                  <a:cs typeface="+mn-ea"/>
                  <a:sym typeface="+mn-lt"/>
                </a:rPr>
                <a:t>界面ui及游戏控制：</a:t>
              </a:r>
              <a:endParaRPr kumimoji="1" sz="1400" dirty="0">
                <a:solidFill>
                  <a:schemeClr val="tx1">
                    <a:lumMod val="75000"/>
                    <a:lumOff val="25000"/>
                  </a:schemeClr>
                </a:solidFill>
                <a:cs typeface="+mn-ea"/>
                <a:sym typeface="+mn-lt"/>
              </a:endParaRPr>
            </a:p>
          </p:txBody>
        </p:sp>
      </p:grpSp>
      <p:grpSp>
        <p:nvGrpSpPr>
          <p:cNvPr id="8" name="组合 7"/>
          <p:cNvGrpSpPr/>
          <p:nvPr/>
        </p:nvGrpSpPr>
        <p:grpSpPr>
          <a:xfrm>
            <a:off x="6764020" y="661035"/>
            <a:ext cx="4100830" cy="866775"/>
            <a:chOff x="2357" y="7917"/>
            <a:chExt cx="6458" cy="1365"/>
          </a:xfrm>
        </p:grpSpPr>
        <p:sp>
          <p:nvSpPr>
            <p:cNvPr id="5" name="矩形 4"/>
            <p:cNvSpPr/>
            <p:nvPr/>
          </p:nvSpPr>
          <p:spPr>
            <a:xfrm>
              <a:off x="2357" y="8009"/>
              <a:ext cx="1020" cy="8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2400" dirty="0">
                  <a:cs typeface="+mn-ea"/>
                  <a:sym typeface="+mn-lt"/>
                </a:rPr>
                <a:t>02</a:t>
              </a:r>
              <a:endParaRPr kumimoji="1" lang="zh-CN" altLang="en-US" sz="2400" dirty="0">
                <a:cs typeface="+mn-ea"/>
                <a:sym typeface="+mn-lt"/>
              </a:endParaRPr>
            </a:p>
          </p:txBody>
        </p:sp>
        <p:sp>
          <p:nvSpPr>
            <p:cNvPr id="6" name="文本框 5"/>
            <p:cNvSpPr txBox="1"/>
            <p:nvPr/>
          </p:nvSpPr>
          <p:spPr>
            <a:xfrm>
              <a:off x="3437" y="8340"/>
              <a:ext cx="5379" cy="943"/>
            </a:xfrm>
            <a:prstGeom prst="rect">
              <a:avLst/>
            </a:prstGeom>
            <a:noFill/>
          </p:spPr>
          <p:txBody>
            <a:bodyPr wrap="square" rtlCol="0">
              <a:spAutoFit/>
            </a:bodyPr>
            <a:p>
              <a:pPr>
                <a:lnSpc>
                  <a:spcPct val="150000"/>
                </a:lnSpc>
              </a:pPr>
              <a:r>
                <a:rPr kumimoji="1" sz="1100" dirty="0">
                  <a:solidFill>
                    <a:schemeClr val="tx1">
                      <a:lumMod val="75000"/>
                      <a:lumOff val="25000"/>
                    </a:schemeClr>
                  </a:solidFill>
                  <a:cs typeface="+mn-ea"/>
                  <a:sym typeface="+mn-lt"/>
                </a:rPr>
                <a:t>列举所有牌型，判断牌型、设计权值、设计拆牌算法、判断当前卡牌是否能打出</a:t>
              </a:r>
              <a:endParaRPr kumimoji="1" sz="1100" dirty="0">
                <a:solidFill>
                  <a:schemeClr val="tx1">
                    <a:lumMod val="75000"/>
                    <a:lumOff val="25000"/>
                  </a:schemeClr>
                </a:solidFill>
                <a:cs typeface="+mn-ea"/>
                <a:sym typeface="+mn-lt"/>
              </a:endParaRPr>
            </a:p>
          </p:txBody>
        </p:sp>
        <p:sp>
          <p:nvSpPr>
            <p:cNvPr id="7" name="文本框 6"/>
            <p:cNvSpPr txBox="1"/>
            <p:nvPr/>
          </p:nvSpPr>
          <p:spPr>
            <a:xfrm>
              <a:off x="3437" y="7917"/>
              <a:ext cx="1688" cy="483"/>
            </a:xfrm>
            <a:prstGeom prst="rect">
              <a:avLst/>
            </a:prstGeom>
            <a:noFill/>
          </p:spPr>
          <p:txBody>
            <a:bodyPr wrap="none" rtlCol="0">
              <a:spAutoFit/>
            </a:bodyPr>
            <a:p>
              <a:pPr algn="l"/>
              <a:r>
                <a:rPr kumimoji="1" sz="1400" dirty="0">
                  <a:solidFill>
                    <a:schemeClr val="tx1">
                      <a:lumMod val="75000"/>
                      <a:lumOff val="25000"/>
                    </a:schemeClr>
                  </a:solidFill>
                  <a:cs typeface="+mn-ea"/>
                  <a:sym typeface="+mn-lt"/>
                </a:rPr>
                <a:t>牌型算法：</a:t>
              </a:r>
              <a:endParaRPr lang="zh-CN" altLang="en-US" sz="1400" dirty="0">
                <a:solidFill>
                  <a:schemeClr val="tx1">
                    <a:lumMod val="75000"/>
                    <a:lumOff val="25000"/>
                  </a:schemeClr>
                </a:solidFill>
                <a:cs typeface="+mn-ea"/>
                <a:sym typeface="+mn-lt"/>
              </a:endParaRPr>
            </a:p>
          </p:txBody>
        </p:sp>
      </p:grpSp>
      <p:grpSp>
        <p:nvGrpSpPr>
          <p:cNvPr id="13" name="组合 12"/>
          <p:cNvGrpSpPr/>
          <p:nvPr/>
        </p:nvGrpSpPr>
        <p:grpSpPr>
          <a:xfrm>
            <a:off x="6764020" y="1747520"/>
            <a:ext cx="4029075" cy="810337"/>
            <a:chOff x="2215" y="8028"/>
            <a:chExt cx="6500" cy="1270"/>
          </a:xfrm>
        </p:grpSpPr>
        <p:sp>
          <p:nvSpPr>
            <p:cNvPr id="10" name="文本框 9"/>
            <p:cNvSpPr txBox="1"/>
            <p:nvPr/>
          </p:nvSpPr>
          <p:spPr>
            <a:xfrm>
              <a:off x="3336" y="8360"/>
              <a:ext cx="5379" cy="938"/>
            </a:xfrm>
            <a:prstGeom prst="rect">
              <a:avLst/>
            </a:prstGeom>
            <a:noFill/>
          </p:spPr>
          <p:txBody>
            <a:bodyPr wrap="square" rtlCol="0">
              <a:spAutoFit/>
            </a:bodyPr>
            <a:p>
              <a:pPr>
                <a:lnSpc>
                  <a:spcPct val="150000"/>
                </a:lnSpc>
              </a:pPr>
              <a:r>
                <a:rPr kumimoji="1" sz="1100" dirty="0">
                  <a:solidFill>
                    <a:schemeClr val="tx1">
                      <a:lumMod val="75000"/>
                      <a:lumOff val="25000"/>
                    </a:schemeClr>
                  </a:solidFill>
                  <a:cs typeface="+mn-ea"/>
                  <a:sym typeface="+mn-lt"/>
                </a:rPr>
                <a:t>当前玩家选择出的牌是否大于上家出的牌，ai出牌、判断输赢、ai为地主时出牌、根据牌型出牌</a:t>
              </a:r>
              <a:endParaRPr kumimoji="1" sz="1100" dirty="0">
                <a:solidFill>
                  <a:schemeClr val="tx1">
                    <a:lumMod val="75000"/>
                    <a:lumOff val="25000"/>
                  </a:schemeClr>
                </a:solidFill>
                <a:cs typeface="+mn-ea"/>
                <a:sym typeface="+mn-lt"/>
              </a:endParaRPr>
            </a:p>
          </p:txBody>
        </p:sp>
        <p:grpSp>
          <p:nvGrpSpPr>
            <p:cNvPr id="12" name="组合 11"/>
            <p:cNvGrpSpPr/>
            <p:nvPr/>
          </p:nvGrpSpPr>
          <p:grpSpPr>
            <a:xfrm>
              <a:off x="2215" y="8028"/>
              <a:ext cx="2890" cy="928"/>
              <a:chOff x="2333" y="8025"/>
              <a:chExt cx="2890" cy="928"/>
            </a:xfrm>
          </p:grpSpPr>
          <p:sp>
            <p:nvSpPr>
              <p:cNvPr id="9" name="矩形 8"/>
              <p:cNvSpPr/>
              <p:nvPr/>
            </p:nvSpPr>
            <p:spPr>
              <a:xfrm>
                <a:off x="2333" y="8111"/>
                <a:ext cx="1020" cy="8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2400" dirty="0">
                    <a:cs typeface="+mn-ea"/>
                    <a:sym typeface="+mn-lt"/>
                  </a:rPr>
                  <a:t>03</a:t>
                </a:r>
                <a:endParaRPr kumimoji="1" lang="zh-CN" altLang="en-US" sz="2400" dirty="0">
                  <a:cs typeface="+mn-ea"/>
                  <a:sym typeface="+mn-lt"/>
                </a:endParaRPr>
              </a:p>
            </p:txBody>
          </p:sp>
          <p:sp>
            <p:nvSpPr>
              <p:cNvPr id="11" name="文本框 10"/>
              <p:cNvSpPr txBox="1"/>
              <p:nvPr/>
            </p:nvSpPr>
            <p:spPr>
              <a:xfrm>
                <a:off x="3535" y="8025"/>
                <a:ext cx="1688" cy="481"/>
              </a:xfrm>
              <a:prstGeom prst="rect">
                <a:avLst/>
              </a:prstGeom>
              <a:noFill/>
            </p:spPr>
            <p:txBody>
              <a:bodyPr wrap="square" rtlCol="0">
                <a:spAutoFit/>
              </a:bodyPr>
              <a:p>
                <a:pPr algn="l"/>
                <a:r>
                  <a:rPr kumimoji="1" lang="zh-CN" sz="1400" dirty="0">
                    <a:solidFill>
                      <a:schemeClr val="tx1">
                        <a:lumMod val="75000"/>
                        <a:lumOff val="25000"/>
                      </a:schemeClr>
                    </a:solidFill>
                    <a:cs typeface="+mn-ea"/>
                    <a:sym typeface="+mn-lt"/>
                  </a:rPr>
                  <a:t>出牌</a:t>
                </a:r>
                <a:r>
                  <a:rPr kumimoji="1" sz="1400" dirty="0">
                    <a:solidFill>
                      <a:schemeClr val="tx1">
                        <a:lumMod val="75000"/>
                        <a:lumOff val="25000"/>
                      </a:schemeClr>
                    </a:solidFill>
                    <a:cs typeface="+mn-ea"/>
                    <a:sym typeface="+mn-lt"/>
                  </a:rPr>
                  <a:t>逻辑：</a:t>
                </a:r>
                <a:endParaRPr lang="zh-CN" altLang="en-US" sz="1400" dirty="0">
                  <a:solidFill>
                    <a:schemeClr val="tx1">
                      <a:lumMod val="75000"/>
                      <a:lumOff val="25000"/>
                    </a:schemeClr>
                  </a:solidFill>
                  <a:cs typeface="+mn-ea"/>
                  <a:sym typeface="+mn-lt"/>
                </a:endParaRPr>
              </a:p>
            </p:txBody>
          </p:sp>
        </p:grpSp>
      </p:grpSp>
      <p:pic>
        <p:nvPicPr>
          <p:cNvPr id="14" name="图片 13" descr="fengong-zuichu"/>
          <p:cNvPicPr>
            <a:picLocks noChangeAspect="1"/>
          </p:cNvPicPr>
          <p:nvPr/>
        </p:nvPicPr>
        <p:blipFill>
          <a:blip r:embed="rId1"/>
          <a:stretch>
            <a:fillRect/>
          </a:stretch>
        </p:blipFill>
        <p:spPr>
          <a:xfrm>
            <a:off x="2628265" y="2959100"/>
            <a:ext cx="4768215" cy="3575685"/>
          </a:xfrm>
          <a:prstGeom prst="rect">
            <a:avLst/>
          </a:prstGeom>
        </p:spPr>
      </p:pic>
      <p:sp>
        <p:nvSpPr>
          <p:cNvPr id="30" name="文本框 29"/>
          <p:cNvSpPr txBox="1"/>
          <p:nvPr/>
        </p:nvSpPr>
        <p:spPr>
          <a:xfrm>
            <a:off x="7508875" y="3939540"/>
            <a:ext cx="4495800" cy="1614805"/>
          </a:xfrm>
          <a:prstGeom prst="rect">
            <a:avLst/>
          </a:prstGeom>
          <a:noFill/>
        </p:spPr>
        <p:txBody>
          <a:bodyPr wrap="square" rtlCol="0">
            <a:spAutoFit/>
          </a:bodyPr>
          <a:p>
            <a:pPr>
              <a:lnSpc>
                <a:spcPct val="150000"/>
              </a:lnSpc>
            </a:pPr>
            <a:r>
              <a:rPr kumimoji="1" lang="zh-CN" altLang="en-US" dirty="0">
                <a:solidFill>
                  <a:schemeClr val="tx1"/>
                </a:solidFill>
                <a:cs typeface="+mn-ea"/>
                <a:sym typeface="+mn-lt"/>
              </a:rPr>
              <a:t>小组成员：</a:t>
            </a:r>
            <a:endParaRPr kumimoji="1" lang="zh-CN" altLang="en-US" dirty="0">
              <a:solidFill>
                <a:schemeClr val="tx1"/>
              </a:solidFill>
              <a:cs typeface="+mn-ea"/>
              <a:sym typeface="+mn-lt"/>
            </a:endParaRPr>
          </a:p>
          <a:p>
            <a:pPr>
              <a:lnSpc>
                <a:spcPct val="150000"/>
              </a:lnSpc>
            </a:pPr>
            <a:r>
              <a:rPr kumimoji="1" sz="1600" dirty="0">
                <a:solidFill>
                  <a:schemeClr val="tx1">
                    <a:lumMod val="75000"/>
                    <a:lumOff val="25000"/>
                  </a:schemeClr>
                </a:solidFill>
                <a:cs typeface="+mn-ea"/>
                <a:sym typeface="+mn-lt"/>
              </a:rPr>
              <a:t>王瑶瑶：牌型算法</a:t>
            </a:r>
            <a:r>
              <a:rPr kumimoji="1" lang="zh-CN" sz="1600" dirty="0">
                <a:solidFill>
                  <a:schemeClr val="tx1">
                    <a:lumMod val="75000"/>
                    <a:lumOff val="25000"/>
                  </a:schemeClr>
                </a:solidFill>
                <a:cs typeface="+mn-ea"/>
                <a:sym typeface="+mn-lt"/>
              </a:rPr>
              <a:t>，出牌逻辑</a:t>
            </a:r>
            <a:endParaRPr kumimoji="1" sz="1600" dirty="0">
              <a:solidFill>
                <a:schemeClr val="tx1">
                  <a:lumMod val="75000"/>
                  <a:lumOff val="25000"/>
                </a:schemeClr>
              </a:solidFill>
              <a:cs typeface="+mn-ea"/>
              <a:sym typeface="+mn-lt"/>
            </a:endParaRPr>
          </a:p>
          <a:p>
            <a:pPr>
              <a:lnSpc>
                <a:spcPct val="150000"/>
              </a:lnSpc>
            </a:pPr>
            <a:r>
              <a:rPr kumimoji="1" sz="1600" dirty="0">
                <a:solidFill>
                  <a:schemeClr val="tx1">
                    <a:lumMod val="75000"/>
                    <a:lumOff val="25000"/>
                  </a:schemeClr>
                </a:solidFill>
                <a:cs typeface="+mn-ea"/>
                <a:sym typeface="+mn-lt"/>
              </a:rPr>
              <a:t>伍静茹：对界面初始化的初步定义，</a:t>
            </a:r>
            <a:r>
              <a:rPr kumimoji="1" lang="en-US" sz="1600" dirty="0">
                <a:solidFill>
                  <a:schemeClr val="tx1">
                    <a:lumMod val="75000"/>
                    <a:lumOff val="25000"/>
                  </a:schemeClr>
                </a:solidFill>
                <a:cs typeface="+mn-ea"/>
                <a:sym typeface="+mn-lt"/>
              </a:rPr>
              <a:t>Ai</a:t>
            </a:r>
            <a:r>
              <a:rPr kumimoji="1" lang="zh-CN" altLang="en-US" sz="1600" dirty="0">
                <a:solidFill>
                  <a:schemeClr val="tx1">
                    <a:lumMod val="75000"/>
                    <a:lumOff val="25000"/>
                  </a:schemeClr>
                </a:solidFill>
                <a:cs typeface="+mn-ea"/>
                <a:sym typeface="+mn-lt"/>
              </a:rPr>
              <a:t>算法</a:t>
            </a:r>
            <a:endParaRPr kumimoji="1" lang="zh-CN" altLang="en-US" sz="1600" dirty="0">
              <a:solidFill>
                <a:schemeClr val="tx1">
                  <a:lumMod val="75000"/>
                  <a:lumOff val="25000"/>
                </a:schemeClr>
              </a:solidFill>
              <a:cs typeface="+mn-ea"/>
              <a:sym typeface="+mn-lt"/>
            </a:endParaRPr>
          </a:p>
          <a:p>
            <a:pPr>
              <a:lnSpc>
                <a:spcPct val="150000"/>
              </a:lnSpc>
            </a:pPr>
            <a:r>
              <a:rPr kumimoji="1" sz="1600" dirty="0">
                <a:solidFill>
                  <a:schemeClr val="tx1">
                    <a:lumMod val="75000"/>
                    <a:lumOff val="25000"/>
                  </a:schemeClr>
                </a:solidFill>
                <a:cs typeface="+mn-ea"/>
                <a:sym typeface="+mn-lt"/>
              </a:rPr>
              <a:t>刘予：优化ui界面和游戏总控制</a:t>
            </a:r>
            <a:endParaRPr kumimoji="1" sz="16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圆角矩形 1"/>
          <p:cNvSpPr/>
          <p:nvPr/>
        </p:nvSpPr>
        <p:spPr>
          <a:xfrm>
            <a:off x="451485" y="460375"/>
            <a:ext cx="5201285" cy="589915"/>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a:cs typeface="+mn-ea"/>
                <a:sym typeface="+mn-lt"/>
              </a:rPr>
              <a:t>伍静茹：对</a:t>
            </a:r>
            <a:r>
              <a:rPr kumimoji="1" lang="en-US" altLang="zh-CN">
                <a:cs typeface="+mn-ea"/>
                <a:sym typeface="+mn-lt"/>
              </a:rPr>
              <a:t>ui</a:t>
            </a:r>
            <a:r>
              <a:rPr kumimoji="1" lang="zh-CN" altLang="en-US">
                <a:cs typeface="+mn-ea"/>
                <a:sym typeface="+mn-lt"/>
              </a:rPr>
              <a:t>界面的初始化定义，出牌逻辑</a:t>
            </a:r>
            <a:endParaRPr kumimoji="1" lang="zh-CN" altLang="en-US">
              <a:cs typeface="+mn-ea"/>
              <a:sym typeface="+mn-lt"/>
            </a:endParaRPr>
          </a:p>
        </p:txBody>
      </p:sp>
      <p:sp>
        <p:nvSpPr>
          <p:cNvPr id="3" name="61124文本框 74"/>
          <p:cNvSpPr txBox="1"/>
          <p:nvPr>
            <p:custDataLst>
              <p:tags r:id="rId1"/>
            </p:custDataLst>
          </p:nvPr>
        </p:nvSpPr>
        <p:spPr>
          <a:xfrm>
            <a:off x="451485" y="1130300"/>
            <a:ext cx="7111365" cy="2806700"/>
          </a:xfrm>
          <a:prstGeom prst="rect">
            <a:avLst/>
          </a:prstGeom>
          <a:noFill/>
        </p:spPr>
        <p:txBody>
          <a:bodyPr wrap="square">
            <a:noAutofit/>
          </a:bodyPr>
          <a:p>
            <a:pPr>
              <a:lnSpc>
                <a:spcPct val="120000"/>
              </a:lnSpc>
            </a:pPr>
            <a:r>
              <a:rPr lang="zh-CN" altLang="en-US" sz="1400" b="1" dirty="0">
                <a:solidFill>
                  <a:schemeClr val="tx1">
                    <a:lumMod val="75000"/>
                    <a:lumOff val="25000"/>
                  </a:schemeClr>
                </a:solidFill>
                <a:cs typeface="+mn-ea"/>
                <a:sym typeface="+mn-lt"/>
              </a:rPr>
              <a:t>ui界面的初始化：</a:t>
            </a:r>
            <a:endParaRPr lang="zh-CN" altLang="en-US" sz="1400" b="1" dirty="0">
              <a:solidFill>
                <a:schemeClr val="tx1">
                  <a:lumMod val="75000"/>
                  <a:lumOff val="25000"/>
                </a:schemeClr>
              </a:solidFill>
              <a:cs typeface="+mn-ea"/>
              <a:sym typeface="+mn-lt"/>
            </a:endParaRPr>
          </a:p>
          <a:p>
            <a:pPr>
              <a:lnSpc>
                <a:spcPct val="120000"/>
              </a:lnSpc>
            </a:pPr>
            <a:r>
              <a:rPr lang="zh-CN" altLang="en-US" sz="1400" dirty="0">
                <a:solidFill>
                  <a:schemeClr val="tx1">
                    <a:lumMod val="75000"/>
                    <a:lumOff val="25000"/>
                  </a:schemeClr>
                </a:solidFill>
                <a:cs typeface="+mn-ea"/>
                <a:sym typeface="+mn-lt"/>
              </a:rPr>
              <a:t>基本定义了玩家形象，地主形象，叫与不叫按钮的组合、</a:t>
            </a:r>
            <a:r>
              <a:rPr lang="zh-CN" altLang="en-US" sz="1400" dirty="0">
                <a:solidFill>
                  <a:schemeClr val="tx1">
                    <a:lumMod val="75000"/>
                    <a:lumOff val="25000"/>
                  </a:schemeClr>
                </a:solidFill>
                <a:cs typeface="+mn-ea"/>
                <a:sym typeface="+mn-lt"/>
              </a:rPr>
              <a:t>实现了点击叫地主后的动画以及人物形象改变的动画</a:t>
            </a:r>
            <a:endParaRPr lang="zh-CN" altLang="en-US" sz="1400" dirty="0">
              <a:solidFill>
                <a:schemeClr val="tx1">
                  <a:lumMod val="75000"/>
                  <a:lumOff val="25000"/>
                </a:schemeClr>
              </a:solidFill>
              <a:cs typeface="+mn-ea"/>
              <a:sym typeface="+mn-lt"/>
            </a:endParaRPr>
          </a:p>
          <a:p>
            <a:pPr>
              <a:lnSpc>
                <a:spcPct val="120000"/>
              </a:lnSpc>
            </a:pPr>
            <a:r>
              <a:rPr lang="zh-CN" altLang="en-US" sz="1400" b="1" dirty="0">
                <a:solidFill>
                  <a:schemeClr val="tx1">
                    <a:lumMod val="75000"/>
                    <a:lumOff val="25000"/>
                  </a:schemeClr>
                </a:solidFill>
                <a:cs typeface="+mn-ea"/>
                <a:sym typeface="+mn-lt"/>
              </a:rPr>
              <a:t>机器人出牌：</a:t>
            </a:r>
            <a:endParaRPr lang="zh-CN" altLang="en-US" sz="1400" b="1" dirty="0">
              <a:solidFill>
                <a:schemeClr val="tx1">
                  <a:lumMod val="75000"/>
                  <a:lumOff val="25000"/>
                </a:schemeClr>
              </a:solidFill>
              <a:cs typeface="+mn-ea"/>
              <a:sym typeface="+mn-lt"/>
            </a:endParaRPr>
          </a:p>
          <a:p>
            <a:pPr>
              <a:lnSpc>
                <a:spcPct val="120000"/>
              </a:lnSpc>
            </a:pPr>
            <a:r>
              <a:rPr lang="zh-CN" altLang="en-US" sz="1400" dirty="0">
                <a:solidFill>
                  <a:schemeClr val="tx1">
                    <a:lumMod val="75000"/>
                    <a:lumOff val="25000"/>
                  </a:schemeClr>
                </a:solidFill>
                <a:cs typeface="+mn-ea"/>
                <a:sym typeface="+mn-lt"/>
              </a:rPr>
              <a:t>调用 findBestPlay(hand, lastPlayed) 函数来找到能够大过上家牌的最佳出牌组合。如果找到了这样的牌组合，则将其赋给 cardsToPlay。如果找不到能够大过的牌组合（bestPlay.length === 0），则调用 findAnyPlay(hand) 函数尝试找到其他可以出的牌型。</a:t>
            </a:r>
            <a:endParaRPr lang="zh-CN" altLang="en-US" sz="1400" dirty="0">
              <a:solidFill>
                <a:schemeClr val="tx1">
                  <a:lumMod val="75000"/>
                  <a:lumOff val="25000"/>
                </a:schemeClr>
              </a:solidFill>
              <a:cs typeface="+mn-ea"/>
              <a:sym typeface="+mn-lt"/>
            </a:endParaRPr>
          </a:p>
          <a:p>
            <a:pPr>
              <a:lnSpc>
                <a:spcPct val="120000"/>
              </a:lnSpc>
            </a:pPr>
            <a:r>
              <a:rPr lang="zh-CN" altLang="en-US" sz="1400" dirty="0">
                <a:solidFill>
                  <a:schemeClr val="tx1">
                    <a:lumMod val="75000"/>
                    <a:lumOff val="25000"/>
                  </a:schemeClr>
                </a:solidFill>
                <a:cs typeface="+mn-ea"/>
                <a:sym typeface="+mn-lt"/>
              </a:rPr>
              <a:t>不足之处：函数中的逻辑相对简单，仅考虑了能否大过上家的牌和找其他牌型的情况。没有对输入参数进行严格的有效性检查，假设输入的手牌和上家出的牌是合法且有效的，在实际中会导致意外的错误或异常行为。</a:t>
            </a:r>
            <a:endParaRPr lang="zh-CN" altLang="en-US" sz="1400" dirty="0">
              <a:solidFill>
                <a:schemeClr val="tx1">
                  <a:lumMod val="75000"/>
                  <a:lumOff val="25000"/>
                </a:schemeClr>
              </a:solidFill>
              <a:cs typeface="+mn-ea"/>
              <a:sym typeface="+mn-lt"/>
            </a:endParaRPr>
          </a:p>
        </p:txBody>
      </p:sp>
      <p:grpSp>
        <p:nvGrpSpPr>
          <p:cNvPr id="16" name="组合 15"/>
          <p:cNvGrpSpPr/>
          <p:nvPr/>
        </p:nvGrpSpPr>
        <p:grpSpPr>
          <a:xfrm>
            <a:off x="451485" y="4678045"/>
            <a:ext cx="3810000" cy="1435100"/>
            <a:chOff x="711" y="7367"/>
            <a:chExt cx="6000" cy="2260"/>
          </a:xfrm>
        </p:grpSpPr>
        <p:grpSp>
          <p:nvGrpSpPr>
            <p:cNvPr id="13" name="组合 12"/>
            <p:cNvGrpSpPr/>
            <p:nvPr/>
          </p:nvGrpSpPr>
          <p:grpSpPr>
            <a:xfrm>
              <a:off x="711" y="7367"/>
              <a:ext cx="6001" cy="2260"/>
              <a:chOff x="874713" y="1943101"/>
              <a:chExt cx="5132070" cy="2254885"/>
            </a:xfrm>
          </p:grpSpPr>
          <p:grpSp>
            <p:nvGrpSpPr>
              <p:cNvPr id="14" name="组合 13"/>
              <p:cNvGrpSpPr/>
              <p:nvPr/>
            </p:nvGrpSpPr>
            <p:grpSpPr>
              <a:xfrm>
                <a:off x="874713" y="1943101"/>
                <a:ext cx="5132070" cy="2254885"/>
                <a:chOff x="874713" y="1752601"/>
                <a:chExt cx="5132070" cy="2254885"/>
              </a:xfrm>
            </p:grpSpPr>
            <p:sp>
              <p:nvSpPr>
                <p:cNvPr id="29" name="矩形 28"/>
                <p:cNvSpPr/>
                <p:nvPr/>
              </p:nvSpPr>
              <p:spPr>
                <a:xfrm>
                  <a:off x="874713" y="1752601"/>
                  <a:ext cx="5132070" cy="2254885"/>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30" name="椭圆 8"/>
                <p:cNvSpPr/>
                <p:nvPr/>
              </p:nvSpPr>
              <p:spPr>
                <a:xfrm>
                  <a:off x="5200650" y="1991396"/>
                  <a:ext cx="586015" cy="514075"/>
                </a:xfrm>
                <a:custGeom>
                  <a:avLst/>
                  <a:gdLst>
                    <a:gd name="connsiteX0" fmla="*/ 352921 w 607646"/>
                    <a:gd name="connsiteY0" fmla="*/ 457945 h 533051"/>
                    <a:gd name="connsiteX1" fmla="*/ 342979 w 607646"/>
                    <a:gd name="connsiteY1" fmla="*/ 462170 h 533051"/>
                    <a:gd name="connsiteX2" fmla="*/ 338854 w 607646"/>
                    <a:gd name="connsiteY2" fmla="*/ 472100 h 533051"/>
                    <a:gd name="connsiteX3" fmla="*/ 342979 w 607646"/>
                    <a:gd name="connsiteY3" fmla="*/ 482029 h 533051"/>
                    <a:gd name="connsiteX4" fmla="*/ 352921 w 607646"/>
                    <a:gd name="connsiteY4" fmla="*/ 486149 h 533051"/>
                    <a:gd name="connsiteX5" fmla="*/ 362863 w 607646"/>
                    <a:gd name="connsiteY5" fmla="*/ 482029 h 533051"/>
                    <a:gd name="connsiteX6" fmla="*/ 366987 w 607646"/>
                    <a:gd name="connsiteY6" fmla="*/ 472100 h 533051"/>
                    <a:gd name="connsiteX7" fmla="*/ 362863 w 607646"/>
                    <a:gd name="connsiteY7" fmla="*/ 462170 h 533051"/>
                    <a:gd name="connsiteX8" fmla="*/ 352921 w 607646"/>
                    <a:gd name="connsiteY8" fmla="*/ 457945 h 533051"/>
                    <a:gd name="connsiteX9" fmla="*/ 438485 w 607646"/>
                    <a:gd name="connsiteY9" fmla="*/ 375972 h 533051"/>
                    <a:gd name="connsiteX10" fmla="*/ 431081 w 607646"/>
                    <a:gd name="connsiteY10" fmla="*/ 379141 h 533051"/>
                    <a:gd name="connsiteX11" fmla="*/ 372699 w 607646"/>
                    <a:gd name="connsiteY11" fmla="*/ 437346 h 533051"/>
                    <a:gd name="connsiteX12" fmla="*/ 369632 w 607646"/>
                    <a:gd name="connsiteY12" fmla="*/ 444846 h 533051"/>
                    <a:gd name="connsiteX13" fmla="*/ 372699 w 607646"/>
                    <a:gd name="connsiteY13" fmla="*/ 452346 h 533051"/>
                    <a:gd name="connsiteX14" fmla="*/ 380208 w 607646"/>
                    <a:gd name="connsiteY14" fmla="*/ 455409 h 533051"/>
                    <a:gd name="connsiteX15" fmla="*/ 387612 w 607646"/>
                    <a:gd name="connsiteY15" fmla="*/ 452346 h 533051"/>
                    <a:gd name="connsiteX16" fmla="*/ 445994 w 607646"/>
                    <a:gd name="connsiteY16" fmla="*/ 394035 h 533051"/>
                    <a:gd name="connsiteX17" fmla="*/ 449062 w 607646"/>
                    <a:gd name="connsiteY17" fmla="*/ 386535 h 533051"/>
                    <a:gd name="connsiteX18" fmla="*/ 445994 w 607646"/>
                    <a:gd name="connsiteY18" fmla="*/ 379141 h 533051"/>
                    <a:gd name="connsiteX19" fmla="*/ 438485 w 607646"/>
                    <a:gd name="connsiteY19" fmla="*/ 375972 h 533051"/>
                    <a:gd name="connsiteX20" fmla="*/ 534943 w 607646"/>
                    <a:gd name="connsiteY20" fmla="*/ 217624 h 533051"/>
                    <a:gd name="connsiteX21" fmla="*/ 553981 w 607646"/>
                    <a:gd name="connsiteY21" fmla="*/ 225547 h 533051"/>
                    <a:gd name="connsiteX22" fmla="*/ 554404 w 607646"/>
                    <a:gd name="connsiteY22" fmla="*/ 225969 h 533051"/>
                    <a:gd name="connsiteX23" fmla="*/ 556520 w 607646"/>
                    <a:gd name="connsiteY23" fmla="*/ 230934 h 533051"/>
                    <a:gd name="connsiteX24" fmla="*/ 554510 w 607646"/>
                    <a:gd name="connsiteY24" fmla="*/ 235899 h 533051"/>
                    <a:gd name="connsiteX25" fmla="*/ 524050 w 607646"/>
                    <a:gd name="connsiteY25" fmla="*/ 266322 h 533051"/>
                    <a:gd name="connsiteX26" fmla="*/ 516752 w 607646"/>
                    <a:gd name="connsiteY26" fmla="*/ 283752 h 533051"/>
                    <a:gd name="connsiteX27" fmla="*/ 524050 w 607646"/>
                    <a:gd name="connsiteY27" fmla="*/ 301182 h 533051"/>
                    <a:gd name="connsiteX28" fmla="*/ 541501 w 607646"/>
                    <a:gd name="connsiteY28" fmla="*/ 308365 h 533051"/>
                    <a:gd name="connsiteX29" fmla="*/ 558952 w 607646"/>
                    <a:gd name="connsiteY29" fmla="*/ 301182 h 533051"/>
                    <a:gd name="connsiteX30" fmla="*/ 589413 w 607646"/>
                    <a:gd name="connsiteY30" fmla="*/ 270759 h 533051"/>
                    <a:gd name="connsiteX31" fmla="*/ 594384 w 607646"/>
                    <a:gd name="connsiteY31" fmla="*/ 268752 h 533051"/>
                    <a:gd name="connsiteX32" fmla="*/ 599355 w 607646"/>
                    <a:gd name="connsiteY32" fmla="*/ 270759 h 533051"/>
                    <a:gd name="connsiteX33" fmla="*/ 599778 w 607646"/>
                    <a:gd name="connsiteY33" fmla="*/ 271181 h 533051"/>
                    <a:gd name="connsiteX34" fmla="*/ 606758 w 607646"/>
                    <a:gd name="connsiteY34" fmla="*/ 297168 h 533051"/>
                    <a:gd name="connsiteX35" fmla="*/ 590047 w 607646"/>
                    <a:gd name="connsiteY35" fmla="*/ 359704 h 533051"/>
                    <a:gd name="connsiteX36" fmla="*/ 571010 w 607646"/>
                    <a:gd name="connsiteY36" fmla="*/ 378612 h 533051"/>
                    <a:gd name="connsiteX37" fmla="*/ 570798 w 607646"/>
                    <a:gd name="connsiteY37" fmla="*/ 378718 h 533051"/>
                    <a:gd name="connsiteX38" fmla="*/ 501627 w 607646"/>
                    <a:gd name="connsiteY38" fmla="*/ 395303 h 533051"/>
                    <a:gd name="connsiteX39" fmla="*/ 377987 w 607646"/>
                    <a:gd name="connsiteY39" fmla="*/ 518790 h 533051"/>
                    <a:gd name="connsiteX40" fmla="*/ 343507 w 607646"/>
                    <a:gd name="connsiteY40" fmla="*/ 533051 h 533051"/>
                    <a:gd name="connsiteX41" fmla="*/ 309028 w 607646"/>
                    <a:gd name="connsiteY41" fmla="*/ 518790 h 533051"/>
                    <a:gd name="connsiteX42" fmla="*/ 306066 w 607646"/>
                    <a:gd name="connsiteY42" fmla="*/ 515833 h 533051"/>
                    <a:gd name="connsiteX43" fmla="*/ 291788 w 607646"/>
                    <a:gd name="connsiteY43" fmla="*/ 481501 h 533051"/>
                    <a:gd name="connsiteX44" fmla="*/ 306066 w 607646"/>
                    <a:gd name="connsiteY44" fmla="*/ 447064 h 533051"/>
                    <a:gd name="connsiteX45" fmla="*/ 429707 w 607646"/>
                    <a:gd name="connsiteY45" fmla="*/ 323576 h 533051"/>
                    <a:gd name="connsiteX46" fmla="*/ 446418 w 607646"/>
                    <a:gd name="connsiteY46" fmla="*/ 254491 h 533051"/>
                    <a:gd name="connsiteX47" fmla="*/ 446418 w 607646"/>
                    <a:gd name="connsiteY47" fmla="*/ 254280 h 533051"/>
                    <a:gd name="connsiteX48" fmla="*/ 465455 w 607646"/>
                    <a:gd name="connsiteY48" fmla="*/ 235265 h 533051"/>
                    <a:gd name="connsiteX49" fmla="*/ 527963 w 607646"/>
                    <a:gd name="connsiteY49" fmla="*/ 218575 h 533051"/>
                    <a:gd name="connsiteX50" fmla="*/ 534943 w 607646"/>
                    <a:gd name="connsiteY50" fmla="*/ 217624 h 533051"/>
                    <a:gd name="connsiteX51" fmla="*/ 253873 w 607646"/>
                    <a:gd name="connsiteY51" fmla="*/ 140927 h 533051"/>
                    <a:gd name="connsiteX52" fmla="*/ 141005 w 607646"/>
                    <a:gd name="connsiteY52" fmla="*/ 253542 h 533051"/>
                    <a:gd name="connsiteX53" fmla="*/ 253873 w 607646"/>
                    <a:gd name="connsiteY53" fmla="*/ 366262 h 533051"/>
                    <a:gd name="connsiteX54" fmla="*/ 366741 w 607646"/>
                    <a:gd name="connsiteY54" fmla="*/ 253542 h 533051"/>
                    <a:gd name="connsiteX55" fmla="*/ 253873 w 607646"/>
                    <a:gd name="connsiteY55" fmla="*/ 140927 h 533051"/>
                    <a:gd name="connsiteX56" fmla="*/ 232929 w 607646"/>
                    <a:gd name="connsiteY56" fmla="*/ 0 h 533051"/>
                    <a:gd name="connsiteX57" fmla="*/ 274818 w 607646"/>
                    <a:gd name="connsiteY57" fmla="*/ 0 h 533051"/>
                    <a:gd name="connsiteX58" fmla="*/ 316918 w 607646"/>
                    <a:gd name="connsiteY58" fmla="*/ 42045 h 533051"/>
                    <a:gd name="connsiteX59" fmla="*/ 316918 w 607646"/>
                    <a:gd name="connsiteY59" fmla="*/ 55885 h 533051"/>
                    <a:gd name="connsiteX60" fmla="*/ 349287 w 607646"/>
                    <a:gd name="connsiteY60" fmla="*/ 69301 h 533051"/>
                    <a:gd name="connsiteX61" fmla="*/ 359125 w 607646"/>
                    <a:gd name="connsiteY61" fmla="*/ 59476 h 533051"/>
                    <a:gd name="connsiteX62" fmla="*/ 388849 w 607646"/>
                    <a:gd name="connsiteY62" fmla="*/ 47222 h 533051"/>
                    <a:gd name="connsiteX63" fmla="*/ 418574 w 607646"/>
                    <a:gd name="connsiteY63" fmla="*/ 59476 h 533051"/>
                    <a:gd name="connsiteX64" fmla="*/ 448192 w 607646"/>
                    <a:gd name="connsiteY64" fmla="*/ 89162 h 533051"/>
                    <a:gd name="connsiteX65" fmla="*/ 448192 w 607646"/>
                    <a:gd name="connsiteY65" fmla="*/ 148533 h 533051"/>
                    <a:gd name="connsiteX66" fmla="*/ 438460 w 607646"/>
                    <a:gd name="connsiteY66" fmla="*/ 158252 h 533051"/>
                    <a:gd name="connsiteX67" fmla="*/ 451789 w 607646"/>
                    <a:gd name="connsiteY67" fmla="*/ 190684 h 533051"/>
                    <a:gd name="connsiteX68" fmla="*/ 465752 w 607646"/>
                    <a:gd name="connsiteY68" fmla="*/ 190684 h 533051"/>
                    <a:gd name="connsiteX69" fmla="*/ 497909 w 607646"/>
                    <a:gd name="connsiteY69" fmla="*/ 205685 h 533051"/>
                    <a:gd name="connsiteX70" fmla="*/ 450837 w 607646"/>
                    <a:gd name="connsiteY70" fmla="*/ 218257 h 533051"/>
                    <a:gd name="connsiteX71" fmla="*/ 419420 w 607646"/>
                    <a:gd name="connsiteY71" fmla="*/ 249739 h 533051"/>
                    <a:gd name="connsiteX72" fmla="*/ 419208 w 607646"/>
                    <a:gd name="connsiteY72" fmla="*/ 250372 h 533051"/>
                    <a:gd name="connsiteX73" fmla="*/ 403764 w 607646"/>
                    <a:gd name="connsiteY73" fmla="*/ 314603 h 533051"/>
                    <a:gd name="connsiteX74" fmla="*/ 283598 w 607646"/>
                    <a:gd name="connsiteY74" fmla="*/ 434613 h 533051"/>
                    <a:gd name="connsiteX75" fmla="*/ 264134 w 607646"/>
                    <a:gd name="connsiteY75" fmla="*/ 481518 h 533051"/>
                    <a:gd name="connsiteX76" fmla="*/ 269317 w 607646"/>
                    <a:gd name="connsiteY76" fmla="*/ 507083 h 533051"/>
                    <a:gd name="connsiteX77" fmla="*/ 232929 w 607646"/>
                    <a:gd name="connsiteY77" fmla="*/ 507083 h 533051"/>
                    <a:gd name="connsiteX78" fmla="*/ 190828 w 607646"/>
                    <a:gd name="connsiteY78" fmla="*/ 465143 h 533051"/>
                    <a:gd name="connsiteX79" fmla="*/ 190828 w 607646"/>
                    <a:gd name="connsiteY79" fmla="*/ 451304 h 533051"/>
                    <a:gd name="connsiteX80" fmla="*/ 158459 w 607646"/>
                    <a:gd name="connsiteY80" fmla="*/ 437888 h 533051"/>
                    <a:gd name="connsiteX81" fmla="*/ 148622 w 607646"/>
                    <a:gd name="connsiteY81" fmla="*/ 447712 h 533051"/>
                    <a:gd name="connsiteX82" fmla="*/ 118897 w 607646"/>
                    <a:gd name="connsiteY82" fmla="*/ 459967 h 533051"/>
                    <a:gd name="connsiteX83" fmla="*/ 89173 w 607646"/>
                    <a:gd name="connsiteY83" fmla="*/ 447712 h 533051"/>
                    <a:gd name="connsiteX84" fmla="*/ 59554 w 607646"/>
                    <a:gd name="connsiteY84" fmla="*/ 418027 h 533051"/>
                    <a:gd name="connsiteX85" fmla="*/ 59554 w 607646"/>
                    <a:gd name="connsiteY85" fmla="*/ 358656 h 533051"/>
                    <a:gd name="connsiteX86" fmla="*/ 69286 w 607646"/>
                    <a:gd name="connsiteY86" fmla="*/ 348831 h 533051"/>
                    <a:gd name="connsiteX87" fmla="*/ 55958 w 607646"/>
                    <a:gd name="connsiteY87" fmla="*/ 316505 h 533051"/>
                    <a:gd name="connsiteX88" fmla="*/ 41995 w 607646"/>
                    <a:gd name="connsiteY88" fmla="*/ 316505 h 533051"/>
                    <a:gd name="connsiteX89" fmla="*/ 0 w 607646"/>
                    <a:gd name="connsiteY89" fmla="*/ 274565 h 533051"/>
                    <a:gd name="connsiteX90" fmla="*/ 0 w 607646"/>
                    <a:gd name="connsiteY90" fmla="*/ 232625 h 533051"/>
                    <a:gd name="connsiteX91" fmla="*/ 41995 w 607646"/>
                    <a:gd name="connsiteY91" fmla="*/ 190684 h 533051"/>
                    <a:gd name="connsiteX92" fmla="*/ 55958 w 607646"/>
                    <a:gd name="connsiteY92" fmla="*/ 190684 h 533051"/>
                    <a:gd name="connsiteX93" fmla="*/ 69286 w 607646"/>
                    <a:gd name="connsiteY93" fmla="*/ 158252 h 533051"/>
                    <a:gd name="connsiteX94" fmla="*/ 59554 w 607646"/>
                    <a:gd name="connsiteY94" fmla="*/ 148533 h 533051"/>
                    <a:gd name="connsiteX95" fmla="*/ 59554 w 607646"/>
                    <a:gd name="connsiteY95" fmla="*/ 89162 h 533051"/>
                    <a:gd name="connsiteX96" fmla="*/ 89173 w 607646"/>
                    <a:gd name="connsiteY96" fmla="*/ 59476 h 533051"/>
                    <a:gd name="connsiteX97" fmla="*/ 118897 w 607646"/>
                    <a:gd name="connsiteY97" fmla="*/ 47222 h 533051"/>
                    <a:gd name="connsiteX98" fmla="*/ 148622 w 607646"/>
                    <a:gd name="connsiteY98" fmla="*/ 59476 h 533051"/>
                    <a:gd name="connsiteX99" fmla="*/ 158459 w 607646"/>
                    <a:gd name="connsiteY99" fmla="*/ 69301 h 533051"/>
                    <a:gd name="connsiteX100" fmla="*/ 190828 w 607646"/>
                    <a:gd name="connsiteY100" fmla="*/ 55885 h 533051"/>
                    <a:gd name="connsiteX101" fmla="*/ 190828 w 607646"/>
                    <a:gd name="connsiteY101" fmla="*/ 42045 h 533051"/>
                    <a:gd name="connsiteX102" fmla="*/ 232929 w 607646"/>
                    <a:gd name="connsiteY102" fmla="*/ 0 h 5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607646" h="533051">
                      <a:moveTo>
                        <a:pt x="352921" y="457945"/>
                      </a:moveTo>
                      <a:cubicBezTo>
                        <a:pt x="349113" y="457945"/>
                        <a:pt x="345623" y="459423"/>
                        <a:pt x="342979" y="462170"/>
                      </a:cubicBezTo>
                      <a:cubicBezTo>
                        <a:pt x="340229" y="464811"/>
                        <a:pt x="338854" y="468297"/>
                        <a:pt x="338854" y="472100"/>
                      </a:cubicBezTo>
                      <a:cubicBezTo>
                        <a:pt x="338854" y="475797"/>
                        <a:pt x="340229" y="479389"/>
                        <a:pt x="342979" y="482029"/>
                      </a:cubicBezTo>
                      <a:cubicBezTo>
                        <a:pt x="345623" y="484670"/>
                        <a:pt x="349113" y="486149"/>
                        <a:pt x="352921" y="486149"/>
                      </a:cubicBezTo>
                      <a:cubicBezTo>
                        <a:pt x="356622" y="486149"/>
                        <a:pt x="360218" y="484670"/>
                        <a:pt x="362863" y="482029"/>
                      </a:cubicBezTo>
                      <a:cubicBezTo>
                        <a:pt x="365507" y="479389"/>
                        <a:pt x="366987" y="475797"/>
                        <a:pt x="366987" y="472100"/>
                      </a:cubicBezTo>
                      <a:cubicBezTo>
                        <a:pt x="366987" y="468297"/>
                        <a:pt x="365507" y="464811"/>
                        <a:pt x="362863" y="462170"/>
                      </a:cubicBezTo>
                      <a:cubicBezTo>
                        <a:pt x="360218" y="459423"/>
                        <a:pt x="356622" y="457945"/>
                        <a:pt x="352921" y="457945"/>
                      </a:cubicBezTo>
                      <a:close/>
                      <a:moveTo>
                        <a:pt x="438485" y="375972"/>
                      </a:moveTo>
                      <a:cubicBezTo>
                        <a:pt x="435735" y="375972"/>
                        <a:pt x="432985" y="377134"/>
                        <a:pt x="431081" y="379141"/>
                      </a:cubicBezTo>
                      <a:lnTo>
                        <a:pt x="372699" y="437346"/>
                      </a:lnTo>
                      <a:cubicBezTo>
                        <a:pt x="370689" y="439353"/>
                        <a:pt x="369632" y="441994"/>
                        <a:pt x="369632" y="444846"/>
                      </a:cubicBezTo>
                      <a:cubicBezTo>
                        <a:pt x="369632" y="447698"/>
                        <a:pt x="370689" y="450339"/>
                        <a:pt x="372699" y="452346"/>
                      </a:cubicBezTo>
                      <a:cubicBezTo>
                        <a:pt x="374708" y="454353"/>
                        <a:pt x="377352" y="455409"/>
                        <a:pt x="380208" y="455409"/>
                      </a:cubicBezTo>
                      <a:cubicBezTo>
                        <a:pt x="382958" y="455409"/>
                        <a:pt x="385602" y="454353"/>
                        <a:pt x="387612" y="452346"/>
                      </a:cubicBezTo>
                      <a:lnTo>
                        <a:pt x="445994" y="394035"/>
                      </a:lnTo>
                      <a:cubicBezTo>
                        <a:pt x="448004" y="392028"/>
                        <a:pt x="449062" y="389387"/>
                        <a:pt x="449062" y="386535"/>
                      </a:cubicBezTo>
                      <a:cubicBezTo>
                        <a:pt x="449062" y="383789"/>
                        <a:pt x="448004" y="381148"/>
                        <a:pt x="445994" y="379141"/>
                      </a:cubicBezTo>
                      <a:cubicBezTo>
                        <a:pt x="443985" y="377134"/>
                        <a:pt x="441341" y="375972"/>
                        <a:pt x="438485" y="375972"/>
                      </a:cubicBezTo>
                      <a:close/>
                      <a:moveTo>
                        <a:pt x="534943" y="217624"/>
                      </a:moveTo>
                      <a:cubicBezTo>
                        <a:pt x="542136" y="217624"/>
                        <a:pt x="548905" y="220371"/>
                        <a:pt x="553981" y="225547"/>
                      </a:cubicBezTo>
                      <a:lnTo>
                        <a:pt x="554404" y="225969"/>
                      </a:lnTo>
                      <a:cubicBezTo>
                        <a:pt x="555779" y="227237"/>
                        <a:pt x="556520" y="229033"/>
                        <a:pt x="556520" y="230934"/>
                      </a:cubicBezTo>
                      <a:cubicBezTo>
                        <a:pt x="556520" y="232836"/>
                        <a:pt x="555779" y="234632"/>
                        <a:pt x="554510" y="235899"/>
                      </a:cubicBezTo>
                      <a:lnTo>
                        <a:pt x="524050" y="266322"/>
                      </a:lnTo>
                      <a:cubicBezTo>
                        <a:pt x="519396" y="270970"/>
                        <a:pt x="516752" y="277203"/>
                        <a:pt x="516752" y="283752"/>
                      </a:cubicBezTo>
                      <a:cubicBezTo>
                        <a:pt x="516752" y="290301"/>
                        <a:pt x="519396" y="296534"/>
                        <a:pt x="524050" y="301182"/>
                      </a:cubicBezTo>
                      <a:cubicBezTo>
                        <a:pt x="528703" y="305830"/>
                        <a:pt x="534838" y="308365"/>
                        <a:pt x="541501" y="308365"/>
                      </a:cubicBezTo>
                      <a:cubicBezTo>
                        <a:pt x="548058" y="308365"/>
                        <a:pt x="554299" y="305830"/>
                        <a:pt x="558952" y="301182"/>
                      </a:cubicBezTo>
                      <a:lnTo>
                        <a:pt x="589413" y="270759"/>
                      </a:lnTo>
                      <a:cubicBezTo>
                        <a:pt x="590682" y="269491"/>
                        <a:pt x="592480" y="268752"/>
                        <a:pt x="594384" y="268752"/>
                      </a:cubicBezTo>
                      <a:cubicBezTo>
                        <a:pt x="596288" y="268752"/>
                        <a:pt x="597980" y="269491"/>
                        <a:pt x="599355" y="270759"/>
                      </a:cubicBezTo>
                      <a:lnTo>
                        <a:pt x="599778" y="271181"/>
                      </a:lnTo>
                      <a:cubicBezTo>
                        <a:pt x="606547" y="277942"/>
                        <a:pt x="609191" y="287977"/>
                        <a:pt x="606758" y="297168"/>
                      </a:cubicBezTo>
                      <a:lnTo>
                        <a:pt x="590047" y="359704"/>
                      </a:lnTo>
                      <a:cubicBezTo>
                        <a:pt x="587509" y="368894"/>
                        <a:pt x="580211" y="376183"/>
                        <a:pt x="571010" y="378612"/>
                      </a:cubicBezTo>
                      <a:cubicBezTo>
                        <a:pt x="570904" y="378718"/>
                        <a:pt x="570904" y="378718"/>
                        <a:pt x="570798" y="378718"/>
                      </a:cubicBezTo>
                      <a:lnTo>
                        <a:pt x="501627" y="395303"/>
                      </a:lnTo>
                      <a:lnTo>
                        <a:pt x="377987" y="518790"/>
                      </a:lnTo>
                      <a:cubicBezTo>
                        <a:pt x="368785" y="527981"/>
                        <a:pt x="356517" y="533051"/>
                        <a:pt x="343507" y="533051"/>
                      </a:cubicBezTo>
                      <a:cubicBezTo>
                        <a:pt x="330498" y="533051"/>
                        <a:pt x="318229" y="527981"/>
                        <a:pt x="309028" y="518790"/>
                      </a:cubicBezTo>
                      <a:lnTo>
                        <a:pt x="306066" y="515833"/>
                      </a:lnTo>
                      <a:cubicBezTo>
                        <a:pt x="296865" y="506642"/>
                        <a:pt x="291788" y="494494"/>
                        <a:pt x="291788" y="481501"/>
                      </a:cubicBezTo>
                      <a:cubicBezTo>
                        <a:pt x="291788" y="468402"/>
                        <a:pt x="296865" y="456254"/>
                        <a:pt x="306066" y="447064"/>
                      </a:cubicBezTo>
                      <a:lnTo>
                        <a:pt x="429707" y="323576"/>
                      </a:lnTo>
                      <a:lnTo>
                        <a:pt x="446418" y="254491"/>
                      </a:lnTo>
                      <a:cubicBezTo>
                        <a:pt x="446418" y="254385"/>
                        <a:pt x="446418" y="254385"/>
                        <a:pt x="446418" y="254280"/>
                      </a:cubicBezTo>
                      <a:cubicBezTo>
                        <a:pt x="448956" y="245089"/>
                        <a:pt x="456254" y="237801"/>
                        <a:pt x="465455" y="235265"/>
                      </a:cubicBezTo>
                      <a:lnTo>
                        <a:pt x="527963" y="218575"/>
                      </a:lnTo>
                      <a:cubicBezTo>
                        <a:pt x="530290" y="217941"/>
                        <a:pt x="532617" y="217624"/>
                        <a:pt x="534943" y="217624"/>
                      </a:cubicBezTo>
                      <a:close/>
                      <a:moveTo>
                        <a:pt x="253873" y="140927"/>
                      </a:moveTo>
                      <a:cubicBezTo>
                        <a:pt x="191674" y="140927"/>
                        <a:pt x="141005" y="191424"/>
                        <a:pt x="141005" y="253542"/>
                      </a:cubicBezTo>
                      <a:cubicBezTo>
                        <a:pt x="141005" y="315765"/>
                        <a:pt x="191674" y="366262"/>
                        <a:pt x="253873" y="366262"/>
                      </a:cubicBezTo>
                      <a:cubicBezTo>
                        <a:pt x="316072" y="366262"/>
                        <a:pt x="366741" y="315765"/>
                        <a:pt x="366741" y="253542"/>
                      </a:cubicBezTo>
                      <a:cubicBezTo>
                        <a:pt x="366741" y="191424"/>
                        <a:pt x="316072" y="140927"/>
                        <a:pt x="253873" y="140927"/>
                      </a:cubicBezTo>
                      <a:close/>
                      <a:moveTo>
                        <a:pt x="232929" y="0"/>
                      </a:moveTo>
                      <a:lnTo>
                        <a:pt x="274818" y="0"/>
                      </a:lnTo>
                      <a:cubicBezTo>
                        <a:pt x="298090" y="0"/>
                        <a:pt x="316918" y="18910"/>
                        <a:pt x="316918" y="42045"/>
                      </a:cubicBezTo>
                      <a:lnTo>
                        <a:pt x="316918" y="55885"/>
                      </a:lnTo>
                      <a:cubicBezTo>
                        <a:pt x="328025" y="59371"/>
                        <a:pt x="338921" y="63913"/>
                        <a:pt x="349287" y="69301"/>
                      </a:cubicBezTo>
                      <a:lnTo>
                        <a:pt x="359125" y="59476"/>
                      </a:lnTo>
                      <a:cubicBezTo>
                        <a:pt x="367058" y="51553"/>
                        <a:pt x="377637" y="47222"/>
                        <a:pt x="388849" y="47222"/>
                      </a:cubicBezTo>
                      <a:cubicBezTo>
                        <a:pt x="400062" y="47222"/>
                        <a:pt x="410640" y="51553"/>
                        <a:pt x="418574" y="59476"/>
                      </a:cubicBezTo>
                      <a:lnTo>
                        <a:pt x="448192" y="89162"/>
                      </a:lnTo>
                      <a:cubicBezTo>
                        <a:pt x="464588" y="105536"/>
                        <a:pt x="464588" y="132158"/>
                        <a:pt x="448192" y="148533"/>
                      </a:cubicBezTo>
                      <a:lnTo>
                        <a:pt x="438460" y="158252"/>
                      </a:lnTo>
                      <a:cubicBezTo>
                        <a:pt x="443749" y="168710"/>
                        <a:pt x="448298" y="179486"/>
                        <a:pt x="451789" y="190684"/>
                      </a:cubicBezTo>
                      <a:lnTo>
                        <a:pt x="465752" y="190684"/>
                      </a:lnTo>
                      <a:cubicBezTo>
                        <a:pt x="478657" y="190684"/>
                        <a:pt x="490187" y="196494"/>
                        <a:pt x="497909" y="205685"/>
                      </a:cubicBezTo>
                      <a:lnTo>
                        <a:pt x="450837" y="218257"/>
                      </a:lnTo>
                      <a:cubicBezTo>
                        <a:pt x="435604" y="222377"/>
                        <a:pt x="423440" y="234420"/>
                        <a:pt x="419420" y="249739"/>
                      </a:cubicBezTo>
                      <a:cubicBezTo>
                        <a:pt x="419314" y="249950"/>
                        <a:pt x="419314" y="250161"/>
                        <a:pt x="419208" y="250372"/>
                      </a:cubicBezTo>
                      <a:lnTo>
                        <a:pt x="403764" y="314603"/>
                      </a:lnTo>
                      <a:lnTo>
                        <a:pt x="283598" y="434613"/>
                      </a:lnTo>
                      <a:cubicBezTo>
                        <a:pt x="271010" y="447078"/>
                        <a:pt x="264134" y="463770"/>
                        <a:pt x="264134" y="481518"/>
                      </a:cubicBezTo>
                      <a:cubicBezTo>
                        <a:pt x="264134" y="490392"/>
                        <a:pt x="265932" y="499160"/>
                        <a:pt x="269317" y="507083"/>
                      </a:cubicBezTo>
                      <a:lnTo>
                        <a:pt x="232929" y="507083"/>
                      </a:lnTo>
                      <a:cubicBezTo>
                        <a:pt x="209657" y="507083"/>
                        <a:pt x="190828" y="488279"/>
                        <a:pt x="190828" y="465143"/>
                      </a:cubicBezTo>
                      <a:lnTo>
                        <a:pt x="190828" y="451304"/>
                      </a:lnTo>
                      <a:cubicBezTo>
                        <a:pt x="179721" y="447712"/>
                        <a:pt x="168826" y="443275"/>
                        <a:pt x="158459" y="437888"/>
                      </a:cubicBezTo>
                      <a:lnTo>
                        <a:pt x="148622" y="447712"/>
                      </a:lnTo>
                      <a:cubicBezTo>
                        <a:pt x="140688" y="455635"/>
                        <a:pt x="130110" y="459967"/>
                        <a:pt x="118897" y="459967"/>
                      </a:cubicBezTo>
                      <a:cubicBezTo>
                        <a:pt x="107685" y="459967"/>
                        <a:pt x="97107" y="455635"/>
                        <a:pt x="89173" y="447712"/>
                      </a:cubicBezTo>
                      <a:lnTo>
                        <a:pt x="59554" y="418027"/>
                      </a:lnTo>
                      <a:cubicBezTo>
                        <a:pt x="43158" y="401652"/>
                        <a:pt x="43158" y="375030"/>
                        <a:pt x="59554" y="358656"/>
                      </a:cubicBezTo>
                      <a:lnTo>
                        <a:pt x="69286" y="348831"/>
                      </a:lnTo>
                      <a:cubicBezTo>
                        <a:pt x="63997" y="338478"/>
                        <a:pt x="59449" y="327597"/>
                        <a:pt x="55958" y="316505"/>
                      </a:cubicBezTo>
                      <a:lnTo>
                        <a:pt x="41995" y="316505"/>
                      </a:lnTo>
                      <a:cubicBezTo>
                        <a:pt x="18829" y="316505"/>
                        <a:pt x="0" y="297700"/>
                        <a:pt x="0" y="274565"/>
                      </a:cubicBezTo>
                      <a:lnTo>
                        <a:pt x="0" y="232625"/>
                      </a:lnTo>
                      <a:cubicBezTo>
                        <a:pt x="0" y="209488"/>
                        <a:pt x="18829" y="190684"/>
                        <a:pt x="41995" y="190684"/>
                      </a:cubicBezTo>
                      <a:lnTo>
                        <a:pt x="55958" y="190684"/>
                      </a:lnTo>
                      <a:cubicBezTo>
                        <a:pt x="59449" y="179486"/>
                        <a:pt x="63997" y="168710"/>
                        <a:pt x="69286" y="158252"/>
                      </a:cubicBezTo>
                      <a:lnTo>
                        <a:pt x="59554" y="148533"/>
                      </a:lnTo>
                      <a:cubicBezTo>
                        <a:pt x="43158" y="132158"/>
                        <a:pt x="43158" y="105536"/>
                        <a:pt x="59554" y="89162"/>
                      </a:cubicBezTo>
                      <a:lnTo>
                        <a:pt x="89173" y="59476"/>
                      </a:lnTo>
                      <a:cubicBezTo>
                        <a:pt x="97107" y="51553"/>
                        <a:pt x="107685" y="47222"/>
                        <a:pt x="118897" y="47222"/>
                      </a:cubicBezTo>
                      <a:cubicBezTo>
                        <a:pt x="130110" y="47222"/>
                        <a:pt x="140688" y="51553"/>
                        <a:pt x="148622" y="59476"/>
                      </a:cubicBezTo>
                      <a:lnTo>
                        <a:pt x="158459" y="69301"/>
                      </a:lnTo>
                      <a:cubicBezTo>
                        <a:pt x="168826" y="63913"/>
                        <a:pt x="179721" y="59371"/>
                        <a:pt x="190828" y="55885"/>
                      </a:cubicBezTo>
                      <a:lnTo>
                        <a:pt x="190828" y="42045"/>
                      </a:lnTo>
                      <a:cubicBezTo>
                        <a:pt x="190828" y="18910"/>
                        <a:pt x="209657" y="0"/>
                        <a:pt x="232929" y="0"/>
                      </a:cubicBezTo>
                      <a:close/>
                    </a:path>
                  </a:pathLst>
                </a:custGeom>
                <a:solidFill>
                  <a:schemeClr val="tx1">
                    <a:lumMod val="75000"/>
                    <a:lumOff val="2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15" name="组合 14"/>
              <p:cNvGrpSpPr/>
              <p:nvPr/>
            </p:nvGrpSpPr>
            <p:grpSpPr>
              <a:xfrm>
                <a:off x="1155529" y="2142515"/>
                <a:ext cx="3941252" cy="1296689"/>
                <a:chOff x="7380120" y="3179862"/>
                <a:chExt cx="3941252" cy="1296689"/>
              </a:xfrm>
            </p:grpSpPr>
            <p:sp>
              <p:nvSpPr>
                <p:cNvPr id="27" name="矩形 26"/>
                <p:cNvSpPr/>
                <p:nvPr/>
              </p:nvSpPr>
              <p:spPr>
                <a:xfrm>
                  <a:off x="7380120" y="3927796"/>
                  <a:ext cx="3941252" cy="548755"/>
                </a:xfrm>
                <a:prstGeom prst="rect">
                  <a:avLst/>
                </a:prstGeom>
                <a:ln>
                  <a:noFill/>
                </a:ln>
              </p:spPr>
              <p:txBody>
                <a:bodyPr wrap="square">
                  <a:spAutoFit/>
                  <a:scene3d>
                    <a:camera prst="orthographicFront"/>
                    <a:lightRig rig="threePt" dir="t"/>
                  </a:scene3d>
                  <a:sp3d contourW="12700"/>
                </a:bodyPr>
                <a:lstStyle/>
                <a:p>
                  <a:pPr>
                    <a:lnSpc>
                      <a:spcPct val="120000"/>
                    </a:lnSpc>
                  </a:pPr>
                  <a:endParaRPr lang="zh-CN" altLang="en-US" sz="1400" dirty="0">
                    <a:solidFill>
                      <a:schemeClr val="tx1">
                        <a:lumMod val="75000"/>
                        <a:lumOff val="25000"/>
                      </a:schemeClr>
                    </a:solidFill>
                    <a:cs typeface="+mn-ea"/>
                    <a:sym typeface="+mn-lt"/>
                  </a:endParaRPr>
                </a:p>
              </p:txBody>
            </p:sp>
            <p:sp>
              <p:nvSpPr>
                <p:cNvPr id="28" name="矩形 27"/>
                <p:cNvSpPr/>
                <p:nvPr/>
              </p:nvSpPr>
              <p:spPr>
                <a:xfrm>
                  <a:off x="7494717" y="3179862"/>
                  <a:ext cx="3418205" cy="665490"/>
                </a:xfrm>
                <a:prstGeom prst="rect">
                  <a:avLst/>
                </a:prstGeom>
                <a:ln>
                  <a:noFill/>
                </a:ln>
              </p:spPr>
              <p:txBody>
                <a:bodyPr wrap="square">
                  <a:spAutoFit/>
                  <a:scene3d>
                    <a:camera prst="orthographicFront"/>
                    <a:lightRig rig="threePt" dir="t"/>
                  </a:scene3d>
                  <a:sp3d contourW="12700"/>
                </a:bodyPr>
                <a:lstStyle/>
                <a:p>
                  <a:pPr>
                    <a:lnSpc>
                      <a:spcPct val="120000"/>
                    </a:lnSpc>
                  </a:pPr>
                  <a:r>
                    <a:rPr lang="zh-CN" altLang="en-US" dirty="0">
                      <a:solidFill>
                        <a:schemeClr val="tx1">
                          <a:lumMod val="75000"/>
                          <a:lumOff val="25000"/>
                        </a:schemeClr>
                      </a:solidFill>
                      <a:cs typeface="+mn-ea"/>
                      <a:sym typeface="+mn-lt"/>
                    </a:rPr>
                    <a:t>点击按钮后动画不出现</a:t>
                  </a:r>
                  <a:endParaRPr lang="zh-CN" altLang="en-US" b="1" dirty="0">
                    <a:solidFill>
                      <a:schemeClr val="tx1">
                        <a:lumMod val="85000"/>
                        <a:lumOff val="15000"/>
                      </a:schemeClr>
                    </a:solidFill>
                    <a:cs typeface="+mn-ea"/>
                    <a:sym typeface="+mn-lt"/>
                  </a:endParaRPr>
                </a:p>
              </p:txBody>
            </p:sp>
          </p:grpSp>
        </p:grpSp>
        <p:sp>
          <p:nvSpPr>
            <p:cNvPr id="5" name="文本框 4"/>
            <p:cNvSpPr txBox="1"/>
            <p:nvPr/>
          </p:nvSpPr>
          <p:spPr>
            <a:xfrm>
              <a:off x="1173" y="8122"/>
              <a:ext cx="4787" cy="1364"/>
            </a:xfrm>
            <a:prstGeom prst="rect">
              <a:avLst/>
            </a:prstGeom>
            <a:noFill/>
          </p:spPr>
          <p:txBody>
            <a:bodyPr wrap="square" rtlCol="0">
              <a:spAutoFit/>
            </a:bodyPr>
            <a:p>
              <a:pPr algn="just">
                <a:lnSpc>
                  <a:spcPct val="120000"/>
                </a:lnSpc>
                <a:buClrTx/>
                <a:buSzTx/>
                <a:buNone/>
              </a:pPr>
              <a:r>
                <a:rPr lang="zh-CN" altLang="en-US" sz="1400" dirty="0">
                  <a:solidFill>
                    <a:schemeClr val="tx1">
                      <a:lumMod val="75000"/>
                      <a:lumOff val="25000"/>
                    </a:schemeClr>
                  </a:solidFill>
                  <a:cs typeface="+mn-ea"/>
                </a:rPr>
                <a:t>通过设置定时器实现点击叫地主和不叫后的动画出现，角色由农民变为地主，问题就是不能和逻辑结合起来</a:t>
              </a:r>
              <a:endParaRPr lang="zh-CN" altLang="en-US" sz="1400" dirty="0">
                <a:solidFill>
                  <a:schemeClr val="tx1">
                    <a:lumMod val="75000"/>
                    <a:lumOff val="25000"/>
                  </a:schemeClr>
                </a:solidFill>
                <a:cs typeface="+mn-ea"/>
              </a:endParaRPr>
            </a:p>
          </p:txBody>
        </p:sp>
      </p:grpSp>
      <p:grpSp>
        <p:nvGrpSpPr>
          <p:cNvPr id="6" name="组合 5"/>
          <p:cNvGrpSpPr/>
          <p:nvPr/>
        </p:nvGrpSpPr>
        <p:grpSpPr>
          <a:xfrm>
            <a:off x="4939665" y="3655060"/>
            <a:ext cx="5166360" cy="3033594"/>
            <a:chOff x="6142353" y="2414261"/>
            <a:chExt cx="5166679" cy="3479033"/>
          </a:xfrm>
        </p:grpSpPr>
        <p:grpSp>
          <p:nvGrpSpPr>
            <p:cNvPr id="7" name="组合 6"/>
            <p:cNvGrpSpPr/>
            <p:nvPr/>
          </p:nvGrpSpPr>
          <p:grpSpPr>
            <a:xfrm>
              <a:off x="6142353" y="2414261"/>
              <a:ext cx="5166679" cy="3405253"/>
              <a:chOff x="832165" y="2223761"/>
              <a:chExt cx="5166679" cy="3405253"/>
            </a:xfrm>
          </p:grpSpPr>
          <p:sp>
            <p:nvSpPr>
              <p:cNvPr id="8" name="矩形 7"/>
              <p:cNvSpPr/>
              <p:nvPr/>
            </p:nvSpPr>
            <p:spPr>
              <a:xfrm>
                <a:off x="832165" y="2223761"/>
                <a:ext cx="5166679" cy="3405253"/>
              </a:xfrm>
              <a:prstGeom prst="rect">
                <a:avLst/>
              </a:prstGeom>
              <a:no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9" name="椭圆 34"/>
              <p:cNvSpPr/>
              <p:nvPr/>
            </p:nvSpPr>
            <p:spPr>
              <a:xfrm>
                <a:off x="5192394" y="2268833"/>
                <a:ext cx="586015" cy="365766"/>
              </a:xfrm>
              <a:custGeom>
                <a:avLst/>
                <a:gdLst>
                  <a:gd name="connsiteX0" fmla="*/ 509262 w 608697"/>
                  <a:gd name="connsiteY0" fmla="*/ 287324 h 379924"/>
                  <a:gd name="connsiteX1" fmla="*/ 488226 w 608697"/>
                  <a:gd name="connsiteY1" fmla="*/ 308258 h 379924"/>
                  <a:gd name="connsiteX2" fmla="*/ 509262 w 608697"/>
                  <a:gd name="connsiteY2" fmla="*/ 329266 h 379924"/>
                  <a:gd name="connsiteX3" fmla="*/ 530223 w 608697"/>
                  <a:gd name="connsiteY3" fmla="*/ 308258 h 379924"/>
                  <a:gd name="connsiteX4" fmla="*/ 509262 w 608697"/>
                  <a:gd name="connsiteY4" fmla="*/ 287324 h 379924"/>
                  <a:gd name="connsiteX5" fmla="*/ 442648 w 608697"/>
                  <a:gd name="connsiteY5" fmla="*/ 287324 h 379924"/>
                  <a:gd name="connsiteX6" fmla="*/ 421687 w 608697"/>
                  <a:gd name="connsiteY6" fmla="*/ 308332 h 379924"/>
                  <a:gd name="connsiteX7" fmla="*/ 442648 w 608697"/>
                  <a:gd name="connsiteY7" fmla="*/ 329266 h 379924"/>
                  <a:gd name="connsiteX8" fmla="*/ 463684 w 608697"/>
                  <a:gd name="connsiteY8" fmla="*/ 308332 h 379924"/>
                  <a:gd name="connsiteX9" fmla="*/ 442648 w 608697"/>
                  <a:gd name="connsiteY9" fmla="*/ 287324 h 379924"/>
                  <a:gd name="connsiteX10" fmla="*/ 380436 w 608697"/>
                  <a:gd name="connsiteY10" fmla="*/ 284940 h 379924"/>
                  <a:gd name="connsiteX11" fmla="*/ 380436 w 608697"/>
                  <a:gd name="connsiteY11" fmla="*/ 332469 h 379924"/>
                  <a:gd name="connsiteX12" fmla="*/ 399457 w 608697"/>
                  <a:gd name="connsiteY12" fmla="*/ 332469 h 379924"/>
                  <a:gd name="connsiteX13" fmla="*/ 399457 w 608697"/>
                  <a:gd name="connsiteY13" fmla="*/ 284940 h 379924"/>
                  <a:gd name="connsiteX14" fmla="*/ 114131 w 608697"/>
                  <a:gd name="connsiteY14" fmla="*/ 199418 h 379924"/>
                  <a:gd name="connsiteX15" fmla="*/ 171196 w 608697"/>
                  <a:gd name="connsiteY15" fmla="*/ 199418 h 379924"/>
                  <a:gd name="connsiteX16" fmla="*/ 437501 w 608697"/>
                  <a:gd name="connsiteY16" fmla="*/ 199418 h 379924"/>
                  <a:gd name="connsiteX17" fmla="*/ 494566 w 608697"/>
                  <a:gd name="connsiteY17" fmla="*/ 199418 h 379924"/>
                  <a:gd name="connsiteX18" fmla="*/ 513588 w 608697"/>
                  <a:gd name="connsiteY18" fmla="*/ 218415 h 379924"/>
                  <a:gd name="connsiteX19" fmla="*/ 608697 w 608697"/>
                  <a:gd name="connsiteY19" fmla="*/ 360927 h 379924"/>
                  <a:gd name="connsiteX20" fmla="*/ 589675 w 608697"/>
                  <a:gd name="connsiteY20" fmla="*/ 379924 h 379924"/>
                  <a:gd name="connsiteX21" fmla="*/ 19022 w 608697"/>
                  <a:gd name="connsiteY21" fmla="*/ 379924 h 379924"/>
                  <a:gd name="connsiteX22" fmla="*/ 0 w 608697"/>
                  <a:gd name="connsiteY22" fmla="*/ 360927 h 379924"/>
                  <a:gd name="connsiteX23" fmla="*/ 95109 w 608697"/>
                  <a:gd name="connsiteY23" fmla="*/ 218415 h 379924"/>
                  <a:gd name="connsiteX24" fmla="*/ 114131 w 608697"/>
                  <a:gd name="connsiteY24" fmla="*/ 199418 h 379924"/>
                  <a:gd name="connsiteX25" fmla="*/ 190214 w 608697"/>
                  <a:gd name="connsiteY25" fmla="*/ 0 h 379924"/>
                  <a:gd name="connsiteX26" fmla="*/ 418484 w 608697"/>
                  <a:gd name="connsiteY26" fmla="*/ 0 h 379924"/>
                  <a:gd name="connsiteX27" fmla="*/ 437506 w 608697"/>
                  <a:gd name="connsiteY27" fmla="*/ 18997 h 379924"/>
                  <a:gd name="connsiteX28" fmla="*/ 437506 w 608697"/>
                  <a:gd name="connsiteY28" fmla="*/ 180436 h 379924"/>
                  <a:gd name="connsiteX29" fmla="*/ 171192 w 608697"/>
                  <a:gd name="connsiteY29" fmla="*/ 180436 h 379924"/>
                  <a:gd name="connsiteX30" fmla="*/ 171192 w 608697"/>
                  <a:gd name="connsiteY30" fmla="*/ 18997 h 379924"/>
                  <a:gd name="connsiteX31" fmla="*/ 190214 w 608697"/>
                  <a:gd name="connsiteY31" fmla="*/ 0 h 37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8697" h="379924">
                    <a:moveTo>
                      <a:pt x="509262" y="287324"/>
                    </a:moveTo>
                    <a:cubicBezTo>
                      <a:pt x="497625" y="287324"/>
                      <a:pt x="488226" y="296711"/>
                      <a:pt x="488226" y="308258"/>
                    </a:cubicBezTo>
                    <a:cubicBezTo>
                      <a:pt x="488226" y="319879"/>
                      <a:pt x="497625" y="329266"/>
                      <a:pt x="509262" y="329266"/>
                    </a:cubicBezTo>
                    <a:cubicBezTo>
                      <a:pt x="520824" y="329266"/>
                      <a:pt x="530223" y="319879"/>
                      <a:pt x="530223" y="308258"/>
                    </a:cubicBezTo>
                    <a:cubicBezTo>
                      <a:pt x="530223" y="296711"/>
                      <a:pt x="520824" y="287324"/>
                      <a:pt x="509262" y="287324"/>
                    </a:cubicBezTo>
                    <a:close/>
                    <a:moveTo>
                      <a:pt x="442648" y="287324"/>
                    </a:moveTo>
                    <a:cubicBezTo>
                      <a:pt x="431086" y="287324"/>
                      <a:pt x="421687" y="296711"/>
                      <a:pt x="421687" y="308332"/>
                    </a:cubicBezTo>
                    <a:cubicBezTo>
                      <a:pt x="421687" y="319879"/>
                      <a:pt x="431086" y="329266"/>
                      <a:pt x="442648" y="329266"/>
                    </a:cubicBezTo>
                    <a:cubicBezTo>
                      <a:pt x="454285" y="329266"/>
                      <a:pt x="463684" y="319879"/>
                      <a:pt x="463684" y="308332"/>
                    </a:cubicBezTo>
                    <a:cubicBezTo>
                      <a:pt x="463684" y="296711"/>
                      <a:pt x="454285" y="287324"/>
                      <a:pt x="442648" y="287324"/>
                    </a:cubicBezTo>
                    <a:close/>
                    <a:moveTo>
                      <a:pt x="380436" y="284940"/>
                    </a:moveTo>
                    <a:lnTo>
                      <a:pt x="380436" y="332469"/>
                    </a:lnTo>
                    <a:lnTo>
                      <a:pt x="399457" y="332469"/>
                    </a:lnTo>
                    <a:lnTo>
                      <a:pt x="399457" y="284940"/>
                    </a:lnTo>
                    <a:close/>
                    <a:moveTo>
                      <a:pt x="114131" y="199418"/>
                    </a:moveTo>
                    <a:lnTo>
                      <a:pt x="171196" y="199418"/>
                    </a:lnTo>
                    <a:lnTo>
                      <a:pt x="437501" y="199418"/>
                    </a:lnTo>
                    <a:lnTo>
                      <a:pt x="494566" y="199418"/>
                    </a:lnTo>
                    <a:cubicBezTo>
                      <a:pt x="505084" y="199418"/>
                      <a:pt x="505681" y="206942"/>
                      <a:pt x="513588" y="218415"/>
                    </a:cubicBezTo>
                    <a:lnTo>
                      <a:pt x="608697" y="360927"/>
                    </a:lnTo>
                    <a:cubicBezTo>
                      <a:pt x="608697" y="371431"/>
                      <a:pt x="608697" y="379924"/>
                      <a:pt x="589675" y="379924"/>
                    </a:cubicBezTo>
                    <a:lnTo>
                      <a:pt x="19022" y="379924"/>
                    </a:lnTo>
                    <a:cubicBezTo>
                      <a:pt x="0" y="379924"/>
                      <a:pt x="0" y="371431"/>
                      <a:pt x="0" y="360927"/>
                    </a:cubicBezTo>
                    <a:lnTo>
                      <a:pt x="95109" y="218415"/>
                    </a:lnTo>
                    <a:cubicBezTo>
                      <a:pt x="101450" y="208954"/>
                      <a:pt x="103613" y="199418"/>
                      <a:pt x="114131" y="199418"/>
                    </a:cubicBezTo>
                    <a:close/>
                    <a:moveTo>
                      <a:pt x="190214" y="0"/>
                    </a:moveTo>
                    <a:lnTo>
                      <a:pt x="418484" y="0"/>
                    </a:lnTo>
                    <a:cubicBezTo>
                      <a:pt x="429002" y="0"/>
                      <a:pt x="437506" y="8493"/>
                      <a:pt x="437506" y="18997"/>
                    </a:cubicBezTo>
                    <a:lnTo>
                      <a:pt x="437506" y="180436"/>
                    </a:lnTo>
                    <a:lnTo>
                      <a:pt x="171192" y="180436"/>
                    </a:lnTo>
                    <a:lnTo>
                      <a:pt x="171192" y="18997"/>
                    </a:lnTo>
                    <a:cubicBezTo>
                      <a:pt x="171192" y="8493"/>
                      <a:pt x="179696" y="0"/>
                      <a:pt x="190214"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grpSp>
        <p:grpSp>
          <p:nvGrpSpPr>
            <p:cNvPr id="10" name="组合 9"/>
            <p:cNvGrpSpPr/>
            <p:nvPr/>
          </p:nvGrpSpPr>
          <p:grpSpPr>
            <a:xfrm>
              <a:off x="6561330" y="2414710"/>
              <a:ext cx="3941252" cy="3478584"/>
              <a:chOff x="7475733" y="3452057"/>
              <a:chExt cx="3941252" cy="3478584"/>
            </a:xfrm>
          </p:grpSpPr>
          <p:sp>
            <p:nvSpPr>
              <p:cNvPr id="11" name="矩形 10"/>
              <p:cNvSpPr/>
              <p:nvPr/>
            </p:nvSpPr>
            <p:spPr>
              <a:xfrm>
                <a:off x="7475733" y="3862564"/>
                <a:ext cx="3941252" cy="306807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solidFill>
                      <a:schemeClr val="tx1">
                        <a:lumMod val="75000"/>
                        <a:lumOff val="25000"/>
                      </a:schemeClr>
                    </a:solidFill>
                    <a:cs typeface="+mn-ea"/>
                    <a:sym typeface="+mn-lt"/>
                  </a:rPr>
                  <a:t>读取上家的出牌，使用出牌逻辑来分解上家的出牌，但是由于没有实现出牌区的存储和出牌逻辑缺少部分组合的处理，没有办法正确读取上家的出牌来实现机器人对接下来出牌的判断，机器人出牌逻辑也没有正确的通过每个人的发牌函数读取机器人自身手牌，最终无法通过机器人出牌逻辑实现机器人出牌。试想通过线程来完成机器人和玩家的按序出牌，但由于时间原因和自身技术水平，没有掌握线程的代码技术，最终也无法通过线程来控制机器人和玩家的按序出牌。</a:t>
                </a:r>
                <a:endParaRPr lang="zh-CN" altLang="en-US" sz="1400" dirty="0">
                  <a:solidFill>
                    <a:schemeClr val="tx1">
                      <a:lumMod val="75000"/>
                      <a:lumOff val="25000"/>
                    </a:schemeClr>
                  </a:solidFill>
                  <a:cs typeface="+mn-ea"/>
                  <a:sym typeface="+mn-lt"/>
                </a:endParaRPr>
              </a:p>
            </p:txBody>
          </p:sp>
          <p:sp>
            <p:nvSpPr>
              <p:cNvPr id="12" name="矩形 11"/>
              <p:cNvSpPr/>
              <p:nvPr/>
            </p:nvSpPr>
            <p:spPr>
              <a:xfrm>
                <a:off x="7475733" y="3452057"/>
                <a:ext cx="2050552" cy="485736"/>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b="1" dirty="0">
                    <a:solidFill>
                      <a:schemeClr val="tx1">
                        <a:lumMod val="85000"/>
                        <a:lumOff val="15000"/>
                      </a:schemeClr>
                    </a:solidFill>
                    <a:cs typeface="+mn-ea"/>
                    <a:sym typeface="+mn-lt"/>
                  </a:rPr>
                  <a:t>AI</a:t>
                </a:r>
                <a:r>
                  <a:rPr lang="zh-CN" altLang="en-US" b="1" dirty="0">
                    <a:solidFill>
                      <a:schemeClr val="tx1">
                        <a:lumMod val="85000"/>
                        <a:lumOff val="15000"/>
                      </a:schemeClr>
                    </a:solidFill>
                    <a:cs typeface="+mn-ea"/>
                    <a:sym typeface="+mn-lt"/>
                  </a:rPr>
                  <a:t>出牌算法问题</a:t>
                </a:r>
                <a:endParaRPr lang="zh-CN" altLang="en-US" b="1" dirty="0">
                  <a:solidFill>
                    <a:schemeClr val="tx1">
                      <a:lumMod val="85000"/>
                      <a:lumOff val="15000"/>
                    </a:schemeClr>
                  </a:solidFill>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3.xml><?xml version="1.0" encoding="utf-8"?>
<p:tagLst xmlns:p="http://schemas.openxmlformats.org/presentationml/2006/main">
  <p:tag name="PA" val="v3.2.0"/>
</p:tagLst>
</file>

<file path=ppt/tags/tag4.xml><?xml version="1.0" encoding="utf-8"?>
<p:tagLst xmlns:p="http://schemas.openxmlformats.org/presentationml/2006/main">
  <p:tag name="ISPRING_PRESENTATION_TITLE" val="PowerPoint 演示文稿"/>
  <p:tag name="ISPRING_FIRST_PUBLISH" val="1"/>
  <p:tag name="KSO_WPP_MARK_KEY" val="e0b31fbc-dd69-4fa4-9e08-ff364e41fd26"/>
  <p:tag name="COMMONDATA" val="eyJoZGlkIjoiYjNkNDYxMmIwNmM5NTY2OTdkODYxNGM2OGY2YmI2OGYifQ=="/>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lus3pf">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2496</Words>
  <Application>WPS 演示</Application>
  <PresentationFormat>宽屏</PresentationFormat>
  <Paragraphs>160</Paragraphs>
  <Slides>15</Slides>
  <Notes>20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15</vt:i4>
      </vt:variant>
    </vt:vector>
  </HeadingPairs>
  <TitlesOfParts>
    <vt:vector size="33" baseType="lpstr">
      <vt:lpstr>Arial</vt:lpstr>
      <vt:lpstr>宋体</vt:lpstr>
      <vt:lpstr>Wingdings</vt:lpstr>
      <vt:lpstr>Arial</vt:lpstr>
      <vt:lpstr>DejaVu Sans</vt:lpstr>
      <vt:lpstr>思源黑体</vt:lpstr>
      <vt:lpstr>造字工房悦黑体验版纤细体</vt:lpstr>
      <vt:lpstr>方正黑体_GBK</vt:lpstr>
      <vt:lpstr>微软雅黑</vt:lpstr>
      <vt:lpstr>微软雅黑</vt:lpstr>
      <vt:lpstr>宋体</vt:lpstr>
      <vt:lpstr>Arial Unicode MS</vt:lpstr>
      <vt:lpstr>DengXian</vt:lpstr>
      <vt:lpstr>演示悠然小楷</vt:lpstr>
      <vt:lpstr>造字工房悦黑体验版纤细体</vt:lpstr>
      <vt:lpstr>方正书宋_GBK</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极简黑白</dc:title>
  <dc:creator>第一PPT</dc:creator>
  <cp:keywords>www.1ppt.com</cp:keywords>
  <dc:description>www.1ppt.com</dc:description>
  <cp:lastModifiedBy>root</cp:lastModifiedBy>
  <cp:revision>25</cp:revision>
  <dcterms:created xsi:type="dcterms:W3CDTF">2024-07-09T15:33:32Z</dcterms:created>
  <dcterms:modified xsi:type="dcterms:W3CDTF">2024-07-09T15:33:32Z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DC1139D8EC0C4FDEABA2DBB49A713C4D_12</vt:lpwstr>
  </property>
  <property fmtid="{D5CDD505-2E9C-101B-9397-08002B2CF9AE}" pid="3" name="KSOProductBuildVer">
    <vt:lpwstr>2052-11.1.0.11719</vt:lpwstr>
  </property>
</Properties>
</file>